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m4a" ContentType="audi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rgbClr val="CFD7E7"/>
          </a:solidFill>
        </a:fill>
      </a:tcStyle>
    </a:firstCol>
    <a:lastRow>
      <a:tcTxStyle b="on" i="off">
        <a:fontRef idx="maj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254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rgbClr val="E8ECF4"/>
          </a:solidFill>
        </a:fill>
      </a:tcStyle>
    </a:lastRow>
    <a:firstRow>
      <a:tcTxStyle b="on" i="off">
        <a:fontRef idx="major">
          <a:srgbClr val="000000"/>
        </a:fontRef>
        <a:srgbClr val="000000"/>
      </a:tcTxStyle>
      <a:tcStyle>
        <a:tcBdr>
          <a:left>
            <a:ln w="12700" cap="flat">
              <a:solidFill>
                <a:schemeClr val="accent1"/>
              </a:solidFill>
              <a:prstDash val="solid"/>
              <a:round/>
            </a:ln>
          </a:left>
          <a:right>
            <a:ln w="12700" cap="flat">
              <a:solidFill>
                <a:schemeClr val="accent1"/>
              </a:solidFill>
              <a:prstDash val="solid"/>
              <a:round/>
            </a:ln>
          </a:right>
          <a:top>
            <a:ln w="12700" cap="flat">
              <a:solidFill>
                <a:schemeClr val="accent1"/>
              </a:solidFill>
              <a:prstDash val="solid"/>
              <a:round/>
            </a:ln>
          </a:top>
          <a:bottom>
            <a:ln w="12700" cap="flat">
              <a:solidFill>
                <a:schemeClr val="accent1"/>
              </a:solidFill>
              <a:prstDash val="solid"/>
              <a:round/>
            </a:ln>
          </a:bottom>
          <a:insideH>
            <a:ln w="12700" cap="flat">
              <a:solidFill>
                <a:schemeClr val="accent1"/>
              </a:solidFill>
              <a:prstDash val="solid"/>
              <a:round/>
            </a:ln>
          </a:insideH>
          <a:insideV>
            <a:ln w="12700" cap="flat">
              <a:solidFill>
                <a:schemeClr val="accent1"/>
              </a:solidFill>
              <a:prstDash val="solid"/>
              <a:round/>
            </a:ln>
          </a:insideV>
        </a:tcBdr>
        <a:fill>
          <a:solidFill>
            <a:srgbClr val="E8ECF4"/>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4" d="100"/>
          <a:sy n="104" d="100"/>
        </p:scale>
        <p:origin x="-136"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interSettings" Target="printerSettings/printerSettings1.bin"/><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media/image1.jpeg>
</file>

<file path=ppt/media/image2.pn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1143000" y="685800"/>
            <a:ext cx="4572000" cy="3429000"/>
          </a:xfrm>
          <a:prstGeom prst="rect">
            <a:avLst/>
          </a:prstGeom>
        </p:spPr>
        <p:txBody>
          <a:bodyPr/>
          <a:lstStyle/>
          <a:p>
            <a:endParaRPr/>
          </a:p>
        </p:txBody>
      </p:sp>
      <p:sp>
        <p:nvSpPr>
          <p:cNvPr id="98" name="Shape 9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4107468242"/>
      </p:ext>
    </p:extLst>
  </p:cSld>
  <p:clrMap bg1="lt1" tx1="dk1" bg2="lt2" tx2="dk2" accent1="accent1" accent2="accent2" accent3="accent3" accent4="accent4" accent5="accent5" accent6="accent6" hlink="hlink" folHlink="folHlink"/>
  <p:notesStyle>
    <a:lvl1pPr defTabSz="457200" latinLnBrk="0">
      <a:spcBef>
        <a:spcPts val="400"/>
      </a:spcBef>
      <a:defRPr sz="1200">
        <a:latin typeface="+mn-lt"/>
        <a:ea typeface="+mn-ea"/>
        <a:cs typeface="+mn-cs"/>
        <a:sym typeface="Calibri"/>
      </a:defRPr>
    </a:lvl1pPr>
    <a:lvl2pPr indent="228600" defTabSz="457200" latinLnBrk="0">
      <a:spcBef>
        <a:spcPts val="400"/>
      </a:spcBef>
      <a:defRPr sz="1200">
        <a:latin typeface="+mn-lt"/>
        <a:ea typeface="+mn-ea"/>
        <a:cs typeface="+mn-cs"/>
        <a:sym typeface="Calibri"/>
      </a:defRPr>
    </a:lvl2pPr>
    <a:lvl3pPr indent="457200" defTabSz="457200" latinLnBrk="0">
      <a:spcBef>
        <a:spcPts val="400"/>
      </a:spcBef>
      <a:defRPr sz="1200">
        <a:latin typeface="+mn-lt"/>
        <a:ea typeface="+mn-ea"/>
        <a:cs typeface="+mn-cs"/>
        <a:sym typeface="Calibri"/>
      </a:defRPr>
    </a:lvl3pPr>
    <a:lvl4pPr indent="685800" defTabSz="457200" latinLnBrk="0">
      <a:spcBef>
        <a:spcPts val="400"/>
      </a:spcBef>
      <a:defRPr sz="1200">
        <a:latin typeface="+mn-lt"/>
        <a:ea typeface="+mn-ea"/>
        <a:cs typeface="+mn-cs"/>
        <a:sym typeface="Calibri"/>
      </a:defRPr>
    </a:lvl4pPr>
    <a:lvl5pPr indent="914400" defTabSz="457200" latinLnBrk="0">
      <a:spcBef>
        <a:spcPts val="400"/>
      </a:spcBef>
      <a:defRPr sz="1200">
        <a:latin typeface="+mn-lt"/>
        <a:ea typeface="+mn-ea"/>
        <a:cs typeface="+mn-cs"/>
        <a:sym typeface="Calibri"/>
      </a:defRPr>
    </a:lvl5pPr>
    <a:lvl6pPr indent="1143000" defTabSz="457200" latinLnBrk="0">
      <a:spcBef>
        <a:spcPts val="400"/>
      </a:spcBef>
      <a:defRPr sz="1200">
        <a:latin typeface="+mn-lt"/>
        <a:ea typeface="+mn-ea"/>
        <a:cs typeface="+mn-cs"/>
        <a:sym typeface="Calibri"/>
      </a:defRPr>
    </a:lvl6pPr>
    <a:lvl7pPr indent="1371600" defTabSz="457200" latinLnBrk="0">
      <a:spcBef>
        <a:spcPts val="400"/>
      </a:spcBef>
      <a:defRPr sz="1200">
        <a:latin typeface="+mn-lt"/>
        <a:ea typeface="+mn-ea"/>
        <a:cs typeface="+mn-cs"/>
        <a:sym typeface="Calibri"/>
      </a:defRPr>
    </a:lvl7pPr>
    <a:lvl8pPr indent="1600200" defTabSz="457200" latinLnBrk="0">
      <a:spcBef>
        <a:spcPts val="400"/>
      </a:spcBef>
      <a:defRPr sz="1200">
        <a:latin typeface="+mn-lt"/>
        <a:ea typeface="+mn-ea"/>
        <a:cs typeface="+mn-cs"/>
        <a:sym typeface="Calibri"/>
      </a:defRPr>
    </a:lvl8pPr>
    <a:lvl9pPr indent="1828800" defTabSz="457200" latinLnBrk="0">
      <a:spcBef>
        <a:spcPts val="400"/>
      </a:spcBef>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r>
              <a:t>Distilling:</a:t>
            </a:r>
            <a:r>
              <a:rPr>
                <a:latin typeface="ＭＳ Ｐゴシック"/>
                <a:ea typeface="ＭＳ Ｐゴシック"/>
                <a:cs typeface="ＭＳ Ｐゴシック"/>
                <a:sym typeface="ＭＳ Ｐゴシック"/>
              </a:rPr>
              <a:t>提取</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Shape 319"/>
          <p:cNvSpPr>
            <a:spLocks noGrp="1" noRot="1" noChangeAspect="1"/>
          </p:cNvSpPr>
          <p:nvPr>
            <p:ph type="sldImg"/>
          </p:nvPr>
        </p:nvSpPr>
        <p:spPr>
          <a:prstGeom prst="rect">
            <a:avLst/>
          </a:prstGeom>
        </p:spPr>
        <p:txBody>
          <a:bodyPr/>
          <a:lstStyle/>
          <a:p>
            <a:endParaRPr/>
          </a:p>
        </p:txBody>
      </p:sp>
      <p:sp>
        <p:nvSpPr>
          <p:cNvPr id="320" name="Shape 320"/>
          <p:cNvSpPr>
            <a:spLocks noGrp="1"/>
          </p:cNvSpPr>
          <p:nvPr>
            <p:ph type="body" sz="quarter" idx="1"/>
          </p:nvPr>
        </p:nvSpPr>
        <p:spPr>
          <a:prstGeom prst="rect">
            <a:avLst/>
          </a:prstGeom>
        </p:spPr>
        <p:txBody>
          <a:bodyPr/>
          <a:lstStyle/>
          <a:p>
            <a:r>
              <a:t>Debrief</a:t>
            </a:r>
            <a:r>
              <a:rPr>
                <a:latin typeface="ＭＳ Ｐゴシック"/>
                <a:ea typeface="ＭＳ Ｐゴシック"/>
                <a:cs typeface="ＭＳ Ｐゴシック"/>
                <a:sym typeface="ＭＳ Ｐゴシック"/>
              </a:rPr>
              <a:t>：情况汇报</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pic>
        <p:nvPicPr>
          <p:cNvPr id="13"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14"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15" name="标题文本"/>
          <p:cNvSpPr txBox="1">
            <a:spLocks noGrp="1"/>
          </p:cNvSpPr>
          <p:nvPr>
            <p:ph type="title"/>
          </p:nvPr>
        </p:nvSpPr>
        <p:spPr>
          <a:xfrm>
            <a:off x="685800" y="2130425"/>
            <a:ext cx="7772400" cy="1470025"/>
          </a:xfrm>
          <a:prstGeom prst="rect">
            <a:avLst/>
          </a:prstGeom>
        </p:spPr>
        <p:txBody>
          <a:bodyPr>
            <a:normAutofit/>
          </a:bodyPr>
          <a:lstStyle/>
          <a:p>
            <a:r>
              <a:t>标题文本</a:t>
            </a:r>
          </a:p>
        </p:txBody>
      </p:sp>
      <p:sp>
        <p:nvSpPr>
          <p:cNvPr id="16" name="正文级别 1…"/>
          <p:cNvSpPr txBox="1">
            <a:spLocks noGrp="1"/>
          </p:cNvSpPr>
          <p:nvPr>
            <p:ph type="body" sz="quarter" idx="1"/>
          </p:nvPr>
        </p:nvSpPr>
        <p:spPr>
          <a:xfrm>
            <a:off x="1371600" y="3886200"/>
            <a:ext cx="6400800" cy="1752600"/>
          </a:xfrm>
          <a:prstGeom prst="rect">
            <a:avLst/>
          </a:prstGeom>
        </p:spPr>
        <p:txBody>
          <a:bodyPr>
            <a:normAutofit/>
          </a:bodyPr>
          <a:lstStyle>
            <a:lvl1pPr marL="0" indent="0" algn="ctr">
              <a:buSzTx/>
              <a:buFontTx/>
              <a:buNone/>
              <a:defRPr>
                <a:solidFill>
                  <a:srgbClr val="888888"/>
                </a:solidFill>
              </a:defRPr>
            </a:lvl1pPr>
            <a:lvl2pPr algn="ctr">
              <a:buFontTx/>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1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24" name="Picture 6" descr="Picture 6"/>
          <p:cNvPicPr>
            <a:picLocks noChangeAspect="1"/>
          </p:cNvPicPr>
          <p:nvPr/>
        </p:nvPicPr>
        <p:blipFill>
          <a:blip r:embed="rId2">
            <a:extLst/>
          </a:blip>
          <a:stretch>
            <a:fillRect/>
          </a:stretch>
        </p:blipFill>
        <p:spPr>
          <a:xfrm>
            <a:off x="7750432" y="287212"/>
            <a:ext cx="923796" cy="1143001"/>
          </a:xfrm>
          <a:prstGeom prst="rect">
            <a:avLst/>
          </a:prstGeom>
          <a:ln w="12700">
            <a:miter lim="400000"/>
          </a:ln>
        </p:spPr>
      </p:pic>
      <p:sp>
        <p:nvSpPr>
          <p:cNvPr id="25"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26"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27" name="正文级别 1…"/>
          <p:cNvSpPr txBox="1">
            <a:spLocks noGrp="1"/>
          </p:cNvSpPr>
          <p:nvPr>
            <p:ph type="body" idx="1"/>
          </p:nvPr>
        </p:nvSpPr>
        <p:spPr>
          <a:xfrm>
            <a:off x="457200" y="1600200"/>
            <a:ext cx="8229600" cy="4525963"/>
          </a:xfrm>
          <a:prstGeom prst="rect">
            <a:avLst/>
          </a:prstGeom>
        </p:spPr>
        <p:txBody>
          <a:bodyPr>
            <a:normAutofit/>
          </a:bodyPr>
          <a:lstStyle>
            <a:lvl1pPr>
              <a:spcBef>
                <a:spcPts val="600"/>
              </a:spcBef>
              <a:buFontTx/>
              <a:buChar char="◇"/>
              <a:defRPr sz="2400">
                <a:solidFill>
                  <a:srgbClr val="46424D"/>
                </a:solidFill>
                <a:latin typeface="Arial"/>
                <a:ea typeface="Arial"/>
                <a:cs typeface="Arial"/>
                <a:sym typeface="Arial"/>
              </a:defRPr>
            </a:lvl1pPr>
            <a:lvl2pPr marL="800100" indent="-342900">
              <a:spcBef>
                <a:spcPts val="600"/>
              </a:spcBef>
              <a:buSzPct val="100000"/>
              <a:buFontTx/>
              <a:buChar char="▪"/>
              <a:defRPr sz="2400">
                <a:solidFill>
                  <a:srgbClr val="46424D"/>
                </a:solidFill>
                <a:latin typeface="Arial"/>
                <a:ea typeface="Arial"/>
                <a:cs typeface="Arial"/>
                <a:sym typeface="Arial"/>
              </a:defRPr>
            </a:lvl2pPr>
            <a:lvl3pPr>
              <a:spcBef>
                <a:spcPts val="600"/>
              </a:spcBef>
              <a:buFontTx/>
              <a:defRPr sz="2400">
                <a:solidFill>
                  <a:srgbClr val="46424D"/>
                </a:solidFill>
                <a:latin typeface="Arial"/>
                <a:ea typeface="Arial"/>
                <a:cs typeface="Arial"/>
                <a:sym typeface="Arial"/>
              </a:defRPr>
            </a:lvl3pPr>
            <a:lvl4pPr marL="1676400" indent="-304800">
              <a:spcBef>
                <a:spcPts val="600"/>
              </a:spcBef>
              <a:buFontTx/>
              <a:defRPr sz="2400">
                <a:solidFill>
                  <a:srgbClr val="46424D"/>
                </a:solidFill>
                <a:latin typeface="Arial"/>
                <a:ea typeface="Arial"/>
                <a:cs typeface="Arial"/>
                <a:sym typeface="Arial"/>
              </a:defRPr>
            </a:lvl4pPr>
            <a:lvl5pPr marL="2133600" indent="-304800">
              <a:spcBef>
                <a:spcPts val="600"/>
              </a:spcBef>
              <a:buFontTx/>
              <a:defRPr sz="2400">
                <a:solidFill>
                  <a:srgbClr val="46424D"/>
                </a:solidFill>
                <a:latin typeface="Arial"/>
                <a:ea typeface="Arial"/>
                <a:cs typeface="Arial"/>
                <a:sym typeface="Arial"/>
              </a:defRPr>
            </a:lvl5pPr>
          </a:lstStyle>
          <a:p>
            <a:r>
              <a:t>正文级别 1</a:t>
            </a:r>
          </a:p>
          <a:p>
            <a:pPr lvl="1"/>
            <a:r>
              <a:t>正文级别 2</a:t>
            </a:r>
          </a:p>
          <a:p>
            <a:pPr lvl="2"/>
            <a:r>
              <a:t>正文级别 3</a:t>
            </a:r>
          </a:p>
          <a:p>
            <a:pPr lvl="3"/>
            <a:r>
              <a:t>正文级别 4</a:t>
            </a:r>
          </a:p>
          <a:p>
            <a:pPr lvl="4"/>
            <a:r>
              <a:t>正文级别 5</a:t>
            </a:r>
          </a:p>
        </p:txBody>
      </p:sp>
      <p:sp>
        <p:nvSpPr>
          <p:cNvPr id="28"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5" name="标题文本"/>
          <p:cNvSpPr txBox="1">
            <a:spLocks noGrp="1"/>
          </p:cNvSpPr>
          <p:nvPr>
            <p:ph type="title"/>
          </p:nvPr>
        </p:nvSpPr>
        <p:spPr>
          <a:xfrm>
            <a:off x="722312" y="4406900"/>
            <a:ext cx="7772401" cy="1362075"/>
          </a:xfrm>
          <a:prstGeom prst="rect">
            <a:avLst/>
          </a:prstGeom>
        </p:spPr>
        <p:txBody>
          <a:bodyPr anchor="t">
            <a:normAutofit/>
          </a:bodyPr>
          <a:lstStyle>
            <a:lvl1pPr>
              <a:defRPr sz="4000" cap="all"/>
            </a:lvl1pPr>
          </a:lstStyle>
          <a:p>
            <a:r>
              <a:t>标题文本</a:t>
            </a:r>
          </a:p>
        </p:txBody>
      </p:sp>
      <p:sp>
        <p:nvSpPr>
          <p:cNvPr id="36" name="正文级别 1…"/>
          <p:cNvSpPr txBox="1">
            <a:spLocks noGrp="1"/>
          </p:cNvSpPr>
          <p:nvPr>
            <p:ph type="body" sz="quarter" idx="1"/>
          </p:nvPr>
        </p:nvSpPr>
        <p:spPr>
          <a:xfrm>
            <a:off x="722312" y="2906713"/>
            <a:ext cx="7772401" cy="1500188"/>
          </a:xfrm>
          <a:prstGeom prst="rect">
            <a:avLst/>
          </a:prstGeom>
        </p:spPr>
        <p:txBody>
          <a:bodyPr anchor="b">
            <a:normAutofit/>
          </a:bodyPr>
          <a:lstStyle>
            <a:lvl1pPr marL="0" indent="0">
              <a:spcBef>
                <a:spcPts val="400"/>
              </a:spcBef>
              <a:buSzTx/>
              <a:buFontTx/>
              <a:buNone/>
              <a:defRPr sz="2000">
                <a:solidFill>
                  <a:srgbClr val="888888"/>
                </a:solidFill>
              </a:defRPr>
            </a:lvl1pPr>
            <a:lvl2pPr>
              <a:spcBef>
                <a:spcPts val="400"/>
              </a:spcBef>
              <a:buFontTx/>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正文级别 1</a:t>
            </a:r>
          </a:p>
          <a:p>
            <a:pPr lvl="1"/>
            <a:r>
              <a:t>正文级别 2</a:t>
            </a:r>
          </a:p>
          <a:p>
            <a:pPr lvl="2"/>
            <a:r>
              <a:t>正文级别 3</a:t>
            </a:r>
          </a:p>
          <a:p>
            <a:pPr lvl="3"/>
            <a:r>
              <a:t>正文级别 4</a:t>
            </a:r>
          </a:p>
          <a:p>
            <a:pPr lvl="4"/>
            <a:r>
              <a:t>正文级别 5</a:t>
            </a:r>
          </a:p>
        </p:txBody>
      </p:sp>
      <p:sp>
        <p:nvSpPr>
          <p:cNvPr id="37"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4"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45" name="正文级别 1…"/>
          <p:cNvSpPr txBox="1">
            <a:spLocks noGrp="1"/>
          </p:cNvSpPr>
          <p:nvPr>
            <p:ph type="body" sz="half" idx="1"/>
          </p:nvPr>
        </p:nvSpPr>
        <p:spPr>
          <a:xfrm>
            <a:off x="457200" y="1600200"/>
            <a:ext cx="4038600" cy="4525963"/>
          </a:xfrm>
          <a:prstGeom prst="rect">
            <a:avLst/>
          </a:prstGeom>
        </p:spPr>
        <p:txBody>
          <a:bodyPr>
            <a:normAutofit/>
          </a:bodyPr>
          <a:lstStyle>
            <a:lvl1pPr>
              <a:spcBef>
                <a:spcPts val="600"/>
              </a:spcBef>
              <a:defRPr sz="2800"/>
            </a:lvl1pPr>
            <a:lvl2pPr>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正文级别 1</a:t>
            </a:r>
          </a:p>
          <a:p>
            <a:pPr lvl="1"/>
            <a:r>
              <a:t>正文级别 2</a:t>
            </a:r>
          </a:p>
          <a:p>
            <a:pPr lvl="2"/>
            <a:r>
              <a:t>正文级别 3</a:t>
            </a:r>
          </a:p>
          <a:p>
            <a:pPr lvl="3"/>
            <a:r>
              <a:t>正文级别 4</a:t>
            </a:r>
          </a:p>
          <a:p>
            <a:pPr lvl="4"/>
            <a:r>
              <a:t>正文级别 5</a:t>
            </a:r>
          </a:p>
        </p:txBody>
      </p:sp>
      <p:sp>
        <p:nvSpPr>
          <p:cNvPr id="4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3"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54" name="正文级别 1…"/>
          <p:cNvSpPr txBox="1">
            <a:spLocks noGrp="1"/>
          </p:cNvSpPr>
          <p:nvPr>
            <p:ph type="body" sz="quarter" idx="1"/>
          </p:nvPr>
        </p:nvSpPr>
        <p:spPr>
          <a:xfrm>
            <a:off x="457200" y="1535112"/>
            <a:ext cx="4040188" cy="639763"/>
          </a:xfrm>
          <a:prstGeom prst="rect">
            <a:avLst/>
          </a:prstGeom>
        </p:spPr>
        <p:txBody>
          <a:bodyPr anchor="b">
            <a:normAutofit/>
          </a:bodyPr>
          <a:lstStyle>
            <a:lvl1pPr marL="0" indent="0">
              <a:spcBef>
                <a:spcPts val="500"/>
              </a:spcBef>
              <a:buSzTx/>
              <a:buFontTx/>
              <a:buNone/>
              <a:defRPr sz="2400" b="1">
                <a:latin typeface="+mj-lt"/>
                <a:ea typeface="+mj-ea"/>
                <a:cs typeface="+mj-cs"/>
                <a:sym typeface="Helvetica"/>
              </a:defRPr>
            </a:lvl1pPr>
            <a:lvl2pPr>
              <a:spcBef>
                <a:spcPts val="500"/>
              </a:spcBef>
              <a:buFontTx/>
              <a:defRPr sz="2400" b="1">
                <a:latin typeface="+mj-lt"/>
                <a:ea typeface="+mj-ea"/>
                <a:cs typeface="+mj-cs"/>
                <a:sym typeface="Helvetica"/>
              </a:defRPr>
            </a:lvl2pPr>
            <a:lvl3pPr marL="0" indent="914400">
              <a:spcBef>
                <a:spcPts val="500"/>
              </a:spcBef>
              <a:buSzTx/>
              <a:buFontTx/>
              <a:buNone/>
              <a:defRPr sz="2400" b="1">
                <a:latin typeface="+mj-lt"/>
                <a:ea typeface="+mj-ea"/>
                <a:cs typeface="+mj-cs"/>
                <a:sym typeface="Helvetica"/>
              </a:defRPr>
            </a:lvl3pPr>
            <a:lvl4pPr marL="0" indent="1371600">
              <a:spcBef>
                <a:spcPts val="500"/>
              </a:spcBef>
              <a:buSzTx/>
              <a:buFontTx/>
              <a:buNone/>
              <a:defRPr sz="2400" b="1">
                <a:latin typeface="+mj-lt"/>
                <a:ea typeface="+mj-ea"/>
                <a:cs typeface="+mj-cs"/>
                <a:sym typeface="Helvetica"/>
              </a:defRPr>
            </a:lvl4pPr>
            <a:lvl5pPr marL="0" indent="1828800">
              <a:spcBef>
                <a:spcPts val="500"/>
              </a:spcBef>
              <a:buSzTx/>
              <a:buFontTx/>
              <a:buNone/>
              <a:defRPr sz="2400" b="1">
                <a:latin typeface="+mj-lt"/>
                <a:ea typeface="+mj-ea"/>
                <a:cs typeface="+mj-cs"/>
                <a:sym typeface="Helvetica"/>
              </a:defRPr>
            </a:lvl5pPr>
          </a:lstStyle>
          <a:p>
            <a:r>
              <a:t>正文级别 1</a:t>
            </a:r>
          </a:p>
          <a:p>
            <a:pPr lvl="1"/>
            <a:r>
              <a:t>正文级别 2</a:t>
            </a:r>
          </a:p>
          <a:p>
            <a:pPr lvl="2"/>
            <a:r>
              <a:t>正文级别 3</a:t>
            </a:r>
          </a:p>
          <a:p>
            <a:pPr lvl="3"/>
            <a:r>
              <a:t>正文级别 4</a:t>
            </a:r>
          </a:p>
          <a:p>
            <a:pPr lvl="4"/>
            <a:r>
              <a:t>正文级别 5</a:t>
            </a:r>
          </a:p>
        </p:txBody>
      </p:sp>
      <p:sp>
        <p:nvSpPr>
          <p:cNvPr id="55" name="Text Placeholder 4"/>
          <p:cNvSpPr>
            <a:spLocks noGrp="1"/>
          </p:cNvSpPr>
          <p:nvPr>
            <p:ph type="body" sz="quarter" idx="13"/>
          </p:nvPr>
        </p:nvSpPr>
        <p:spPr>
          <a:xfrm>
            <a:off x="4645025" y="1535112"/>
            <a:ext cx="4041775" cy="639763"/>
          </a:xfrm>
          <a:prstGeom prst="rect">
            <a:avLst/>
          </a:prstGeom>
        </p:spPr>
        <p:txBody>
          <a:bodyPr anchor="b">
            <a:normAutofit/>
          </a:bodyPr>
          <a:lstStyle/>
          <a:p>
            <a:pPr marL="0" indent="0">
              <a:spcBef>
                <a:spcPts val="500"/>
              </a:spcBef>
              <a:buSzTx/>
              <a:buFontTx/>
              <a:buNone/>
              <a:defRPr sz="2400" b="1">
                <a:latin typeface="+mj-lt"/>
                <a:ea typeface="+mj-ea"/>
                <a:cs typeface="+mj-cs"/>
                <a:sym typeface="Helvetica"/>
              </a:defRPr>
            </a:pPr>
            <a:endParaRPr/>
          </a:p>
        </p:txBody>
      </p:sp>
      <p:sp>
        <p:nvSpPr>
          <p:cNvPr id="56"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标题文本"/>
          <p:cNvSpPr txBox="1">
            <a:spLocks noGrp="1"/>
          </p:cNvSpPr>
          <p:nvPr>
            <p:ph type="title"/>
          </p:nvPr>
        </p:nvSpPr>
        <p:spPr>
          <a:xfrm>
            <a:off x="457200" y="274638"/>
            <a:ext cx="7293233" cy="1143001"/>
          </a:xfrm>
          <a:prstGeom prst="rect">
            <a:avLst/>
          </a:prstGeom>
        </p:spPr>
        <p:txBody>
          <a:bodyPr>
            <a:normAutofit/>
          </a:bodyPr>
          <a:lstStyle/>
          <a:p>
            <a:r>
              <a:t>标题文本</a:t>
            </a:r>
          </a:p>
        </p:txBody>
      </p:sp>
      <p:sp>
        <p:nvSpPr>
          <p:cNvPr id="6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7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8" name="标题文本"/>
          <p:cNvSpPr txBox="1">
            <a:spLocks noGrp="1"/>
          </p:cNvSpPr>
          <p:nvPr>
            <p:ph type="title"/>
          </p:nvPr>
        </p:nvSpPr>
        <p:spPr>
          <a:xfrm>
            <a:off x="457200" y="273050"/>
            <a:ext cx="3008314" cy="1162050"/>
          </a:xfrm>
          <a:prstGeom prst="rect">
            <a:avLst/>
          </a:prstGeom>
        </p:spPr>
        <p:txBody>
          <a:bodyPr anchor="b">
            <a:normAutofit/>
          </a:bodyPr>
          <a:lstStyle>
            <a:lvl1pPr>
              <a:defRPr sz="2000"/>
            </a:lvl1pPr>
          </a:lstStyle>
          <a:p>
            <a:r>
              <a:t>标题文本</a:t>
            </a:r>
          </a:p>
        </p:txBody>
      </p:sp>
      <p:sp>
        <p:nvSpPr>
          <p:cNvPr id="79" name="正文级别 1…"/>
          <p:cNvSpPr txBox="1">
            <a:spLocks noGrp="1"/>
          </p:cNvSpPr>
          <p:nvPr>
            <p:ph type="body" idx="1"/>
          </p:nvPr>
        </p:nvSpPr>
        <p:spPr>
          <a:xfrm>
            <a:off x="3575050" y="273050"/>
            <a:ext cx="5111750" cy="5853113"/>
          </a:xfrm>
          <a:prstGeom prst="rect">
            <a:avLst/>
          </a:prstGeom>
        </p:spPr>
        <p:txBody>
          <a:bodyPr>
            <a:normAutofit/>
          </a:bodyPr>
          <a:lstStyle/>
          <a:p>
            <a:r>
              <a:t>正文级别 1</a:t>
            </a:r>
          </a:p>
          <a:p>
            <a:pPr lvl="1"/>
            <a:r>
              <a:t>正文级别 2</a:t>
            </a:r>
          </a:p>
          <a:p>
            <a:pPr lvl="2"/>
            <a:r>
              <a:t>正文级别 3</a:t>
            </a:r>
          </a:p>
          <a:p>
            <a:pPr lvl="3"/>
            <a:r>
              <a:t>正文级别 4</a:t>
            </a:r>
          </a:p>
          <a:p>
            <a:pPr lvl="4"/>
            <a:r>
              <a:t>正文级别 5</a:t>
            </a:r>
          </a:p>
        </p:txBody>
      </p:sp>
      <p:sp>
        <p:nvSpPr>
          <p:cNvPr id="80" name="Text Placeholder 3"/>
          <p:cNvSpPr>
            <a:spLocks noGrp="1"/>
          </p:cNvSpPr>
          <p:nvPr>
            <p:ph type="body" sz="half" idx="13"/>
          </p:nvPr>
        </p:nvSpPr>
        <p:spPr>
          <a:xfrm>
            <a:off x="457199" y="1435100"/>
            <a:ext cx="3008315" cy="4691063"/>
          </a:xfrm>
          <a:prstGeom prst="rect">
            <a:avLst/>
          </a:prstGeom>
        </p:spPr>
        <p:txBody>
          <a:bodyPr>
            <a:normAutofit/>
          </a:bodyPr>
          <a:lstStyle/>
          <a:p>
            <a:pPr marL="0" indent="0">
              <a:spcBef>
                <a:spcPts val="300"/>
              </a:spcBef>
              <a:buSzTx/>
              <a:buFontTx/>
              <a:buNone/>
              <a:defRPr sz="1400"/>
            </a:pPr>
            <a:endParaRPr/>
          </a:p>
        </p:txBody>
      </p:sp>
      <p:sp>
        <p:nvSpPr>
          <p:cNvPr id="8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8" name="标题文本"/>
          <p:cNvSpPr txBox="1">
            <a:spLocks noGrp="1"/>
          </p:cNvSpPr>
          <p:nvPr>
            <p:ph type="title"/>
          </p:nvPr>
        </p:nvSpPr>
        <p:spPr>
          <a:xfrm>
            <a:off x="1792288" y="4800600"/>
            <a:ext cx="5486401" cy="566738"/>
          </a:xfrm>
          <a:prstGeom prst="rect">
            <a:avLst/>
          </a:prstGeom>
        </p:spPr>
        <p:txBody>
          <a:bodyPr anchor="b">
            <a:normAutofit/>
          </a:bodyPr>
          <a:lstStyle>
            <a:lvl1pPr>
              <a:defRPr sz="2000"/>
            </a:lvl1pPr>
          </a:lstStyle>
          <a:p>
            <a:r>
              <a:t>标题文本</a:t>
            </a:r>
          </a:p>
        </p:txBody>
      </p:sp>
      <p:sp>
        <p:nvSpPr>
          <p:cNvPr id="89" name="Picture Placeholder 2"/>
          <p:cNvSpPr>
            <a:spLocks noGrp="1"/>
          </p:cNvSpPr>
          <p:nvPr>
            <p:ph type="pic" sz="half" idx="13"/>
          </p:nvPr>
        </p:nvSpPr>
        <p:spPr>
          <a:xfrm>
            <a:off x="1792288" y="612775"/>
            <a:ext cx="5486401" cy="4114800"/>
          </a:xfrm>
          <a:prstGeom prst="rect">
            <a:avLst/>
          </a:prstGeom>
        </p:spPr>
        <p:txBody>
          <a:bodyPr lIns="91439" rIns="91439"/>
          <a:lstStyle/>
          <a:p>
            <a:endParaRPr/>
          </a:p>
        </p:txBody>
      </p:sp>
      <p:sp>
        <p:nvSpPr>
          <p:cNvPr id="90" name="正文级别 1…"/>
          <p:cNvSpPr txBox="1">
            <a:spLocks noGrp="1"/>
          </p:cNvSpPr>
          <p:nvPr>
            <p:ph type="body" sz="quarter" idx="1"/>
          </p:nvPr>
        </p:nvSpPr>
        <p:spPr>
          <a:xfrm>
            <a:off x="1792288" y="5367337"/>
            <a:ext cx="5486401" cy="804863"/>
          </a:xfrm>
          <a:prstGeom prst="rect">
            <a:avLst/>
          </a:prstGeom>
        </p:spPr>
        <p:txBody>
          <a:bodyPr>
            <a:normAutofit/>
          </a:bodyPr>
          <a:lstStyle>
            <a:lvl1pPr marL="0" indent="0">
              <a:spcBef>
                <a:spcPts val="300"/>
              </a:spcBef>
              <a:buSzTx/>
              <a:buFontTx/>
              <a:buNone/>
              <a:defRPr sz="1400"/>
            </a:lvl1pPr>
            <a:lvl2pPr>
              <a:spcBef>
                <a:spcPts val="300"/>
              </a:spcBef>
              <a:buFontTx/>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正文级别 1</a:t>
            </a:r>
          </a:p>
          <a:p>
            <a:pPr lvl="1"/>
            <a:r>
              <a:t>正文级别 2</a:t>
            </a:r>
          </a:p>
          <a:p>
            <a:pPr lvl="2"/>
            <a:r>
              <a:t>正文级别 3</a:t>
            </a:r>
          </a:p>
          <a:p>
            <a:pPr lvl="3"/>
            <a:r>
              <a:t>正文级别 4</a:t>
            </a:r>
          </a:p>
          <a:p>
            <a:pPr lvl="4"/>
            <a:r>
              <a:t>正文级别 5</a:t>
            </a:r>
          </a:p>
        </p:txBody>
      </p:sp>
      <p:sp>
        <p:nvSpPr>
          <p:cNvPr id="9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1"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Picture 6" descr="Picture 6"/>
          <p:cNvPicPr>
            <a:picLocks noChangeAspect="1"/>
          </p:cNvPicPr>
          <p:nvPr/>
        </p:nvPicPr>
        <p:blipFill>
          <a:blip r:embed="rId11">
            <a:extLst/>
          </a:blip>
          <a:stretch>
            <a:fillRect/>
          </a:stretch>
        </p:blipFill>
        <p:spPr>
          <a:xfrm>
            <a:off x="7750432" y="287212"/>
            <a:ext cx="923796" cy="1143001"/>
          </a:xfrm>
          <a:prstGeom prst="rect">
            <a:avLst/>
          </a:prstGeom>
          <a:ln w="12700">
            <a:miter lim="400000"/>
          </a:ln>
        </p:spPr>
      </p:pic>
      <p:sp>
        <p:nvSpPr>
          <p:cNvPr id="3" name="Straight Connector 8"/>
          <p:cNvSpPr/>
          <p:nvPr/>
        </p:nvSpPr>
        <p:spPr>
          <a:xfrm>
            <a:off x="457199" y="1419226"/>
            <a:ext cx="7305806" cy="1588"/>
          </a:xfrm>
          <a:prstGeom prst="line">
            <a:avLst/>
          </a:prstGeom>
          <a:ln w="25400">
            <a:solidFill>
              <a:srgbClr val="404040"/>
            </a:solidFill>
          </a:ln>
          <a:effectLst>
            <a:outerShdw blurRad="38100" dist="20000" dir="5400000" rotWithShape="0">
              <a:srgbClr val="000000">
                <a:alpha val="38000"/>
              </a:srgbClr>
            </a:outerShdw>
          </a:effectLst>
        </p:spPr>
        <p:txBody>
          <a:bodyPr lIns="45719" rIns="45719"/>
          <a:lstStyle/>
          <a:p>
            <a:endParaRPr/>
          </a:p>
        </p:txBody>
      </p:sp>
      <p:sp>
        <p:nvSpPr>
          <p:cNvPr id="4" name="幻灯片编号"/>
          <p:cNvSpPr txBox="1">
            <a:spLocks noGrp="1"/>
          </p:cNvSpPr>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
        <p:nvSpPr>
          <p:cNvPr id="5" name="标题文本"/>
          <p:cNvSpPr txBox="1">
            <a:spLocks noGrp="1"/>
          </p:cNvSpPr>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r>
              <a:t>标题文本</a:t>
            </a:r>
          </a:p>
        </p:txBody>
      </p:sp>
      <p:sp>
        <p:nvSpPr>
          <p:cNvPr id="6" name="正文级别 1…"/>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r>
              <a:t>正文级别 1</a:t>
            </a:r>
          </a:p>
          <a:p>
            <a:pPr lvl="1"/>
            <a:r>
              <a:t>正文级别 2</a:t>
            </a:r>
          </a:p>
          <a:p>
            <a:pPr lvl="2"/>
            <a:r>
              <a:t>正文级别 3</a:t>
            </a:r>
          </a:p>
          <a:p>
            <a:pPr lvl="3"/>
            <a:r>
              <a:t>正文级别 4</a:t>
            </a:r>
          </a:p>
          <a:p>
            <a:pPr lvl="4"/>
            <a:r>
              <a:t>正文级别 5</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xmlns:p14="http://schemas.microsoft.com/office/powerpoint/2010/main" spd="med"/>
  <p:txStyles>
    <p:titleStyle>
      <a:lvl1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1pPr>
      <a:lvl2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2pPr>
      <a:lvl3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3pPr>
      <a:lvl4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4pPr>
      <a:lvl5pPr marL="0" marR="0" indent="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5pPr>
      <a:lvl6pPr marL="0" marR="0" indent="4572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6pPr>
      <a:lvl7pPr marL="0" marR="0" indent="9144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7pPr>
      <a:lvl8pPr marL="0" marR="0" indent="13716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8pPr>
      <a:lvl9pPr marL="0" marR="0" indent="1828800" algn="l" defTabSz="457200" rtl="0" latinLnBrk="0">
        <a:lnSpc>
          <a:spcPct val="100000"/>
        </a:lnSpc>
        <a:spcBef>
          <a:spcPts val="0"/>
        </a:spcBef>
        <a:spcAft>
          <a:spcPts val="0"/>
        </a:spcAft>
        <a:buClrTx/>
        <a:buSzTx/>
        <a:buFontTx/>
        <a:buNone/>
        <a:tabLst/>
        <a:defRPr sz="2400" b="1" i="0" u="none" strike="noStrike" cap="none" spc="0" baseline="0">
          <a:solidFill>
            <a:srgbClr val="46424D"/>
          </a:solidFill>
          <a:uFillTx/>
          <a:latin typeface="Arial"/>
          <a:ea typeface="Arial"/>
          <a:cs typeface="Arial"/>
          <a:sym typeface="Arial"/>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1pPr>
      <a:lvl2pPr marL="0" marR="0" indent="457200" algn="l" defTabSz="457200" rtl="0" latinLnBrk="0">
        <a:lnSpc>
          <a:spcPct val="100000"/>
        </a:lnSpc>
        <a:spcBef>
          <a:spcPts val="700"/>
        </a:spcBef>
        <a:spcAft>
          <a:spcPts val="0"/>
        </a:spcAft>
        <a:buClrTx/>
        <a:buSzTx/>
        <a:buFont typeface="Arial"/>
        <a:buNone/>
        <a:tabLst/>
        <a:defRPr sz="3200" b="0" i="0" u="none" strike="noStrike" cap="none" spc="0" baseline="0">
          <a:solidFill>
            <a:srgbClr val="000000"/>
          </a:solidFill>
          <a:uFillTx/>
          <a:latin typeface="+mn-lt"/>
          <a:ea typeface="+mn-ea"/>
          <a:cs typeface="+mn-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emf"/><Relationship Id="rId5"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7.m4a"/><Relationship Id="rId2" Type="http://schemas.openxmlformats.org/officeDocument/2006/relationships/audio" Target="../media/media17.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8.m4a"/><Relationship Id="rId2"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9.m4a"/><Relationship Id="rId2" Type="http://schemas.openxmlformats.org/officeDocument/2006/relationships/audio" Target="../media/media19.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0.m4a"/><Relationship Id="rId2" Type="http://schemas.openxmlformats.org/officeDocument/2006/relationships/audio" Target="../media/media20.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1.m4a"/><Relationship Id="rId2" Type="http://schemas.openxmlformats.org/officeDocument/2006/relationships/audio" Target="../media/media21.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2.m4a"/><Relationship Id="rId2" Type="http://schemas.openxmlformats.org/officeDocument/2006/relationships/audio" Target="../media/media22.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5" Type="http://schemas.openxmlformats.org/officeDocument/2006/relationships/image" Target="../media/image6.emf"/><Relationship Id="rId1" Type="http://schemas.microsoft.com/office/2007/relationships/media" Target="../media/media23.m4a"/><Relationship Id="rId2" Type="http://schemas.openxmlformats.org/officeDocument/2006/relationships/audio" Target="../media/media23.m4a"/></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4.m4a"/><Relationship Id="rId2" Type="http://schemas.openxmlformats.org/officeDocument/2006/relationships/audio" Target="../media/media24.m4a"/></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5.m4a"/><Relationship Id="rId2" Type="http://schemas.openxmlformats.org/officeDocument/2006/relationships/audio" Target="../media/media25.m4a"/></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6.m4a"/><Relationship Id="rId2" Type="http://schemas.openxmlformats.org/officeDocument/2006/relationships/audio" Target="../media/media26.m4a"/></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5" Type="http://schemas.openxmlformats.org/officeDocument/2006/relationships/image" Target="../media/image7.emf"/><Relationship Id="rId1" Type="http://schemas.microsoft.com/office/2007/relationships/media" Target="../media/media27.m4a"/><Relationship Id="rId2" Type="http://schemas.openxmlformats.org/officeDocument/2006/relationships/audio" Target="../media/media27.m4a"/></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8.m4a"/><Relationship Id="rId2" Type="http://schemas.openxmlformats.org/officeDocument/2006/relationships/audio" Target="../media/media28.m4a"/></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2.png"/><Relationship Id="rId1" Type="http://schemas.microsoft.com/office/2007/relationships/media" Target="../media/media29.m4a"/><Relationship Id="rId2" Type="http://schemas.openxmlformats.org/officeDocument/2006/relationships/audio" Target="../media/media29.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0.m4a"/><Relationship Id="rId2" Type="http://schemas.openxmlformats.org/officeDocument/2006/relationships/audio" Target="../media/media30.m4a"/></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1.m4a"/><Relationship Id="rId2" Type="http://schemas.openxmlformats.org/officeDocument/2006/relationships/audio" Target="../media/media31.m4a"/></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2.m4a"/><Relationship Id="rId2" Type="http://schemas.openxmlformats.org/officeDocument/2006/relationships/audio" Target="../media/media32.m4a"/></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3.m4a"/><Relationship Id="rId2" Type="http://schemas.openxmlformats.org/officeDocument/2006/relationships/audio" Target="../media/media33.m4a"/></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4.m4a"/><Relationship Id="rId2" Type="http://schemas.openxmlformats.org/officeDocument/2006/relationships/audio" Target="../media/media34.m4a"/></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5.m4a"/><Relationship Id="rId2" Type="http://schemas.openxmlformats.org/officeDocument/2006/relationships/audio" Target="../media/media35.m4a"/></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6.m4a"/><Relationship Id="rId2" Type="http://schemas.openxmlformats.org/officeDocument/2006/relationships/audio" Target="../media/media36.m4a"/></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2.png"/><Relationship Id="rId6" Type="http://schemas.openxmlformats.org/officeDocument/2006/relationships/image" Target="../media/image8.emf"/><Relationship Id="rId1" Type="http://schemas.microsoft.com/office/2007/relationships/media" Target="../media/media37.m4a"/><Relationship Id="rId2" Type="http://schemas.openxmlformats.org/officeDocument/2006/relationships/audio" Target="../media/media37.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emf"/><Relationship Id="rId5"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5"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01" name="Title 1"/>
          <p:cNvSpPr txBox="1">
            <a:spLocks noGrp="1"/>
          </p:cNvSpPr>
          <p:nvPr>
            <p:ph type="ctrTitle"/>
          </p:nvPr>
        </p:nvSpPr>
        <p:spPr>
          <a:prstGeom prst="rect">
            <a:avLst/>
          </a:prstGeom>
        </p:spPr>
        <p:txBody>
          <a:bodyPr/>
          <a:lstStyle/>
          <a:p>
            <a:r>
              <a:t>Chapter 4 – Requirements Engineering</a:t>
            </a:r>
          </a:p>
        </p:txBody>
      </p:sp>
      <p:sp>
        <p:nvSpPr>
          <p:cNvPr id="102" name="Subtitle 2"/>
          <p:cNvSpPr txBox="1">
            <a:spLocks noGrp="1"/>
          </p:cNvSpPr>
          <p:nvPr>
            <p:ph type="subTitle" sz="quarter" idx="1"/>
          </p:nvPr>
        </p:nvSpPr>
        <p:spPr>
          <a:prstGeom prst="rect">
            <a:avLst/>
          </a:prstGeom>
        </p:spPr>
        <p:txBody>
          <a:bodyPr/>
          <a:lstStyle/>
          <a:p>
            <a:endParaRPr/>
          </a:p>
        </p:txBody>
      </p:sp>
      <p:sp>
        <p:nvSpPr>
          <p:cNvPr id="103"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a:t>
            </a:fld>
            <a:endParaRPr/>
          </a:p>
        </p:txBody>
      </p:sp>
      <p:pic>
        <p:nvPicPr>
          <p:cNvPr id="10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312335" fill="hold"/>
                                        <p:tgtEl>
                                          <p:spTgt spid="10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0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55" name="Rectangle 2"/>
          <p:cNvSpPr txBox="1">
            <a:spLocks noGrp="1"/>
          </p:cNvSpPr>
          <p:nvPr>
            <p:ph type="title"/>
          </p:nvPr>
        </p:nvSpPr>
        <p:spPr>
          <a:xfrm>
            <a:off x="457199" y="274638"/>
            <a:ext cx="7293234" cy="1143001"/>
          </a:xfrm>
          <a:prstGeom prst="rect">
            <a:avLst/>
          </a:prstGeom>
        </p:spPr>
        <p:txBody>
          <a:bodyPr/>
          <a:lstStyle/>
          <a:p>
            <a:r>
              <a:t>Functional requirements</a:t>
            </a:r>
          </a:p>
        </p:txBody>
      </p:sp>
      <p:sp>
        <p:nvSpPr>
          <p:cNvPr id="156" name="Rectangle 3"/>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Describe functionality or system services.</a:t>
            </a:r>
          </a:p>
          <a:p>
            <a:r>
              <a:t>Depend on the type of software, expected users and the type of system where the software is used.</a:t>
            </a:r>
          </a:p>
          <a:p>
            <a:r>
              <a:t>Functional user requirements may be high-level statements of what the system should do.</a:t>
            </a:r>
          </a:p>
          <a:p>
            <a:r>
              <a:t>Functional system requirements should describe the system services in detail.</a:t>
            </a:r>
          </a:p>
        </p:txBody>
      </p:sp>
      <p:sp>
        <p:nvSpPr>
          <p:cNvPr id="157"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pic>
        <p:nvPicPr>
          <p:cNvPr id="15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402581" y="441809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61" name="Rectangle 2"/>
          <p:cNvSpPr txBox="1">
            <a:spLocks noGrp="1"/>
          </p:cNvSpPr>
          <p:nvPr>
            <p:ph type="title"/>
          </p:nvPr>
        </p:nvSpPr>
        <p:spPr>
          <a:xfrm>
            <a:off x="457199" y="274638"/>
            <a:ext cx="7293234" cy="1143001"/>
          </a:xfrm>
          <a:prstGeom prst="rect">
            <a:avLst/>
          </a:prstGeom>
        </p:spPr>
        <p:txBody>
          <a:bodyPr/>
          <a:lstStyle/>
          <a:p>
            <a:r>
              <a:t>Functional requirements for the MHC-PMS</a:t>
            </a:r>
          </a:p>
        </p:txBody>
      </p:sp>
      <p:sp>
        <p:nvSpPr>
          <p:cNvPr id="162" name="Rectangle 3"/>
          <p:cNvSpPr txBox="1">
            <a:spLocks noGrp="1"/>
          </p:cNvSpPr>
          <p:nvPr>
            <p:ph type="body" idx="1"/>
          </p:nvPr>
        </p:nvSpPr>
        <p:spPr>
          <a:xfrm>
            <a:off x="457200" y="1600200"/>
            <a:ext cx="8229600" cy="4525963"/>
          </a:xfrm>
          <a:prstGeom prst="rect">
            <a:avLst/>
          </a:prstGeom>
        </p:spPr>
        <p:txBody>
          <a:bodyPr/>
          <a:lstStyle/>
          <a:p>
            <a:r>
              <a:t>A user shall be able to search the appointments lists for all clinics.</a:t>
            </a:r>
          </a:p>
          <a:p>
            <a:r>
              <a:t>The system shall generate each day, for each clinic, a list of patients who are expected to attend appointments that day. </a:t>
            </a:r>
          </a:p>
          <a:p>
            <a:r>
              <a:t>Each staff member using the system shall be uniquely identified by his or her 8-digit employee number. </a:t>
            </a:r>
          </a:p>
        </p:txBody>
      </p:sp>
      <p:sp>
        <p:nvSpPr>
          <p:cNvPr id="163"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11</a:t>
            </a:fld>
            <a:endParaRPr/>
          </a:p>
        </p:txBody>
      </p:sp>
      <p:pic>
        <p:nvPicPr>
          <p:cNvPr id="16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036070" y="463788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6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6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67" name="Rectangle 2"/>
          <p:cNvSpPr txBox="1">
            <a:spLocks noGrp="1"/>
          </p:cNvSpPr>
          <p:nvPr>
            <p:ph type="title"/>
          </p:nvPr>
        </p:nvSpPr>
        <p:spPr>
          <a:xfrm>
            <a:off x="457199" y="274638"/>
            <a:ext cx="7293234" cy="1143001"/>
          </a:xfrm>
          <a:prstGeom prst="rect">
            <a:avLst/>
          </a:prstGeom>
        </p:spPr>
        <p:txBody>
          <a:bodyPr/>
          <a:lstStyle/>
          <a:p>
            <a:r>
              <a:t>Requirements imprecision</a:t>
            </a:r>
          </a:p>
        </p:txBody>
      </p:sp>
      <p:sp>
        <p:nvSpPr>
          <p:cNvPr id="168" name="Rectangle 3"/>
          <p:cNvSpPr txBox="1">
            <a:spLocks noGrp="1"/>
          </p:cNvSpPr>
          <p:nvPr>
            <p:ph type="body" idx="1"/>
          </p:nvPr>
        </p:nvSpPr>
        <p:spPr>
          <a:xfrm>
            <a:off x="457200" y="1600200"/>
            <a:ext cx="8229600" cy="4525963"/>
          </a:xfrm>
          <a:prstGeom prst="rect">
            <a:avLst/>
          </a:prstGeom>
        </p:spPr>
        <p:txBody>
          <a:bodyPr/>
          <a:lstStyle/>
          <a:p>
            <a:r>
              <a:rPr dirty="0"/>
              <a:t>Problems arise when requirements are not precisely stated.</a:t>
            </a:r>
          </a:p>
          <a:p>
            <a:r>
              <a:rPr dirty="0"/>
              <a:t>Ambiguous requirements may be interpreted in different ways by developers and users.</a:t>
            </a:r>
          </a:p>
          <a:p>
            <a:r>
              <a:rPr dirty="0"/>
              <a:t>Consider the term ‘search’ in requirement 1</a:t>
            </a:r>
          </a:p>
          <a:p>
            <a:pPr marL="742950" lvl="1" indent="-285750">
              <a:spcBef>
                <a:spcPts val="300"/>
              </a:spcBef>
              <a:defRPr sz="2000"/>
            </a:pPr>
            <a:r>
              <a:rPr dirty="0"/>
              <a:t>User intention – search for a patient name across all appointments in all clinics;</a:t>
            </a:r>
          </a:p>
          <a:p>
            <a:pPr marL="742950" lvl="1" indent="-285750">
              <a:spcBef>
                <a:spcPts val="300"/>
              </a:spcBef>
              <a:defRPr sz="2000"/>
            </a:pPr>
            <a:r>
              <a:rPr dirty="0"/>
              <a:t>Developer interpretation – search for a patient name in an individual clinic. User chooses clinic then search.</a:t>
            </a:r>
          </a:p>
        </p:txBody>
      </p:sp>
      <p:sp>
        <p:nvSpPr>
          <p:cNvPr id="169"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12</a:t>
            </a:fld>
            <a:endParaRPr/>
          </a:p>
        </p:txBody>
      </p:sp>
      <p:pic>
        <p:nvPicPr>
          <p:cNvPr id="17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184031" y="538276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7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73" name="Rectangle 2"/>
          <p:cNvSpPr txBox="1">
            <a:spLocks noGrp="1"/>
          </p:cNvSpPr>
          <p:nvPr>
            <p:ph type="title"/>
          </p:nvPr>
        </p:nvSpPr>
        <p:spPr>
          <a:xfrm>
            <a:off x="457199" y="274638"/>
            <a:ext cx="7293234" cy="1143001"/>
          </a:xfrm>
          <a:prstGeom prst="rect">
            <a:avLst/>
          </a:prstGeom>
        </p:spPr>
        <p:txBody>
          <a:bodyPr/>
          <a:lstStyle/>
          <a:p>
            <a:r>
              <a:t>Requirements completeness and consistency</a:t>
            </a:r>
          </a:p>
        </p:txBody>
      </p:sp>
      <p:sp>
        <p:nvSpPr>
          <p:cNvPr id="174" name="Rectangle 3"/>
          <p:cNvSpPr txBox="1">
            <a:spLocks noGrp="1"/>
          </p:cNvSpPr>
          <p:nvPr>
            <p:ph type="body" idx="1"/>
          </p:nvPr>
        </p:nvSpPr>
        <p:spPr>
          <a:xfrm>
            <a:off x="457200" y="1600200"/>
            <a:ext cx="8229600" cy="4525963"/>
          </a:xfrm>
          <a:prstGeom prst="rect">
            <a:avLst/>
          </a:prstGeom>
        </p:spPr>
        <p:txBody>
          <a:bodyPr/>
          <a:lstStyle/>
          <a:p>
            <a:r>
              <a:t>In principle, </a:t>
            </a:r>
            <a:r>
              <a:rPr>
                <a:solidFill>
                  <a:srgbClr val="FF0000"/>
                </a:solidFill>
              </a:rPr>
              <a:t>requirements should be both complete and consistent.</a:t>
            </a:r>
          </a:p>
          <a:p>
            <a:r>
              <a:t>Complete</a:t>
            </a:r>
          </a:p>
          <a:p>
            <a:pPr marL="742950" lvl="1" indent="-285750">
              <a:spcBef>
                <a:spcPts val="300"/>
              </a:spcBef>
              <a:defRPr sz="2000"/>
            </a:pPr>
            <a:r>
              <a:t>They should include descriptions of all facilities required.</a:t>
            </a:r>
          </a:p>
          <a:p>
            <a:r>
              <a:t>Consistent</a:t>
            </a:r>
          </a:p>
          <a:p>
            <a:pPr marL="742950" lvl="1" indent="-285750">
              <a:spcBef>
                <a:spcPts val="300"/>
              </a:spcBef>
              <a:defRPr sz="2000"/>
            </a:pPr>
            <a:r>
              <a:t>There should be no conflicts or contradictions in the descriptions of the system facilities.</a:t>
            </a:r>
          </a:p>
          <a:p>
            <a:r>
              <a:t>In practice, it is impossible to produce a complete and consistent requirements document.</a:t>
            </a:r>
          </a:p>
        </p:txBody>
      </p:sp>
      <p:sp>
        <p:nvSpPr>
          <p:cNvPr id="175"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13</a:t>
            </a:fld>
            <a:endParaRPr/>
          </a:p>
        </p:txBody>
      </p:sp>
      <p:pic>
        <p:nvPicPr>
          <p:cNvPr id="17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628982" fill="hold"/>
                                        <p:tgtEl>
                                          <p:spTgt spid="17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7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79" name="Rectangle 2"/>
          <p:cNvSpPr txBox="1">
            <a:spLocks noGrp="1"/>
          </p:cNvSpPr>
          <p:nvPr>
            <p:ph type="title"/>
          </p:nvPr>
        </p:nvSpPr>
        <p:spPr>
          <a:xfrm>
            <a:off x="457199" y="274638"/>
            <a:ext cx="7293234" cy="1143001"/>
          </a:xfrm>
          <a:prstGeom prst="rect">
            <a:avLst/>
          </a:prstGeom>
        </p:spPr>
        <p:txBody>
          <a:bodyPr lIns="44450" tIns="44450" rIns="44450" bIns="44450"/>
          <a:lstStyle/>
          <a:p>
            <a:r>
              <a:t>Non-functional requirements</a:t>
            </a:r>
          </a:p>
        </p:txBody>
      </p:sp>
      <p:sp>
        <p:nvSpPr>
          <p:cNvPr id="180" name="Rectangle 3"/>
          <p:cNvSpPr txBox="1">
            <a:spLocks noGrp="1"/>
          </p:cNvSpPr>
          <p:nvPr>
            <p:ph type="body" idx="1"/>
          </p:nvPr>
        </p:nvSpPr>
        <p:spPr>
          <a:xfrm>
            <a:off x="457200" y="1600200"/>
            <a:ext cx="8229600" cy="4525963"/>
          </a:xfrm>
          <a:prstGeom prst="rect">
            <a:avLst/>
          </a:prstGeom>
        </p:spPr>
        <p:txBody>
          <a:bodyPr lIns="44450" tIns="44450" rIns="44450" bIns="44450"/>
          <a:lstStyle/>
          <a:p>
            <a:pPr>
              <a:lnSpc>
                <a:spcPct val="90000"/>
              </a:lnSpc>
            </a:pPr>
            <a:r>
              <a:t>These </a:t>
            </a:r>
            <a:r>
              <a:rPr>
                <a:solidFill>
                  <a:srgbClr val="FF0000"/>
                </a:solidFill>
              </a:rPr>
              <a:t>define system properties and constraints </a:t>
            </a:r>
            <a:r>
              <a:t>e.g. reliability, response time and storage requirements. Constraints are I/O device capability, system representations, etc.</a:t>
            </a:r>
          </a:p>
          <a:p>
            <a:pPr>
              <a:lnSpc>
                <a:spcPct val="90000"/>
              </a:lnSpc>
            </a:pPr>
            <a:r>
              <a:t>Process requirements may also be specified mandating a particular IDE, programming language or development method.</a:t>
            </a:r>
          </a:p>
          <a:p>
            <a:pPr>
              <a:lnSpc>
                <a:spcPct val="90000"/>
              </a:lnSpc>
            </a:pPr>
            <a:r>
              <a:t>Non-functional requirements may be more critical than functional requirements. If these are not met, the system may be useless.</a:t>
            </a:r>
          </a:p>
        </p:txBody>
      </p:sp>
      <p:sp>
        <p:nvSpPr>
          <p:cNvPr id="181"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14</a:t>
            </a:fld>
            <a:endParaRPr/>
          </a:p>
        </p:txBody>
      </p:sp>
      <p:pic>
        <p:nvPicPr>
          <p:cNvPr id="18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490653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85" name="Title 1"/>
          <p:cNvSpPr txBox="1">
            <a:spLocks noGrp="1"/>
          </p:cNvSpPr>
          <p:nvPr>
            <p:ph type="title"/>
          </p:nvPr>
        </p:nvSpPr>
        <p:spPr>
          <a:xfrm>
            <a:off x="457199" y="274638"/>
            <a:ext cx="7293234" cy="1143001"/>
          </a:xfrm>
          <a:prstGeom prst="rect">
            <a:avLst/>
          </a:prstGeom>
        </p:spPr>
        <p:txBody>
          <a:bodyPr/>
          <a:lstStyle/>
          <a:p>
            <a:r>
              <a:t>Types of nonfunctional requirement </a:t>
            </a:r>
          </a:p>
        </p:txBody>
      </p:sp>
      <p:sp>
        <p:nvSpPr>
          <p:cNvPr id="187"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15</a:t>
            </a:fld>
            <a:endParaRPr/>
          </a:p>
        </p:txBody>
      </p:sp>
      <p:pic>
        <p:nvPicPr>
          <p:cNvPr id="7" name="Picture 3" descr="4.3 Non-functionalReq.eps"/>
          <p:cNvPicPr>
            <a:picLocks noChangeAspect="1"/>
          </p:cNvPicPr>
          <p:nvPr/>
        </p:nvPicPr>
        <p:blipFill>
          <a:blip r:embed="rId4"/>
          <a:stretch>
            <a:fillRect/>
          </a:stretch>
        </p:blipFill>
        <p:spPr>
          <a:xfrm>
            <a:off x="990600" y="1911350"/>
            <a:ext cx="6915549" cy="3879850"/>
          </a:xfrm>
          <a:prstGeom prst="rect">
            <a:avLst/>
          </a:prstGeom>
        </p:spPr>
      </p:pic>
      <p:pic>
        <p:nvPicPr>
          <p:cNvPr id="188"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449877" y="530949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8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91" name="Title 1"/>
          <p:cNvSpPr txBox="1">
            <a:spLocks noGrp="1"/>
          </p:cNvSpPr>
          <p:nvPr>
            <p:ph type="title"/>
          </p:nvPr>
        </p:nvSpPr>
        <p:spPr>
          <a:xfrm>
            <a:off x="457199" y="274638"/>
            <a:ext cx="7293234" cy="1143001"/>
          </a:xfrm>
          <a:prstGeom prst="rect">
            <a:avLst/>
          </a:prstGeom>
        </p:spPr>
        <p:txBody>
          <a:bodyPr/>
          <a:lstStyle/>
          <a:p>
            <a:r>
              <a:t>Non-functional requirements implementation</a:t>
            </a:r>
          </a:p>
        </p:txBody>
      </p:sp>
      <p:sp>
        <p:nvSpPr>
          <p:cNvPr id="192" name="Content Placeholder 2"/>
          <p:cNvSpPr txBox="1">
            <a:spLocks noGrp="1"/>
          </p:cNvSpPr>
          <p:nvPr>
            <p:ph type="body" idx="1"/>
          </p:nvPr>
        </p:nvSpPr>
        <p:spPr>
          <a:xfrm>
            <a:off x="457200" y="1600200"/>
            <a:ext cx="8229600" cy="4525963"/>
          </a:xfrm>
          <a:prstGeom prst="rect">
            <a:avLst/>
          </a:prstGeom>
        </p:spPr>
        <p:txBody>
          <a:bodyPr/>
          <a:lstStyle/>
          <a:p>
            <a:pPr>
              <a:defRPr>
                <a:solidFill>
                  <a:srgbClr val="FF0000"/>
                </a:solidFill>
              </a:defRPr>
            </a:pPr>
            <a:r>
              <a:t>Non-functional requirements may affect the overall architecture </a:t>
            </a:r>
            <a:r>
              <a:rPr>
                <a:solidFill>
                  <a:srgbClr val="46424D"/>
                </a:solidFill>
              </a:rPr>
              <a:t>of a system rather than the individual components. </a:t>
            </a:r>
          </a:p>
          <a:p>
            <a:pPr marL="742950" lvl="1" indent="-285750">
              <a:spcBef>
                <a:spcPts val="300"/>
              </a:spcBef>
              <a:defRPr sz="2000"/>
            </a:pPr>
            <a:r>
              <a:t>For example, to ensure that performance requirements are met, you may have to organize the system to minimize communications between components.</a:t>
            </a:r>
          </a:p>
          <a:p>
            <a:pPr>
              <a:defRPr>
                <a:solidFill>
                  <a:srgbClr val="FF0000"/>
                </a:solidFill>
              </a:defRPr>
            </a:pPr>
            <a:r>
              <a:t>A single non-functional requirement</a:t>
            </a:r>
            <a:r>
              <a:rPr>
                <a:solidFill>
                  <a:srgbClr val="46424D"/>
                </a:solidFill>
              </a:rPr>
              <a:t>, such as a security requirement, </a:t>
            </a:r>
            <a:r>
              <a:t>may generate a number of related functional requirements </a:t>
            </a:r>
            <a:r>
              <a:rPr>
                <a:solidFill>
                  <a:srgbClr val="46424D"/>
                </a:solidFill>
              </a:rPr>
              <a:t>that define system services that are required. </a:t>
            </a:r>
          </a:p>
          <a:p>
            <a:pPr marL="742950" lvl="1" indent="-285750">
              <a:spcBef>
                <a:spcPts val="300"/>
              </a:spcBef>
              <a:defRPr sz="2000"/>
            </a:pPr>
            <a:r>
              <a:t>It may also generate requirements that restrict existing requirements. </a:t>
            </a:r>
          </a:p>
        </p:txBody>
      </p:sp>
      <p:sp>
        <p:nvSpPr>
          <p:cNvPr id="193"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16</a:t>
            </a:fld>
            <a:endParaRPr/>
          </a:p>
        </p:txBody>
      </p:sp>
      <p:pic>
        <p:nvPicPr>
          <p:cNvPr id="19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063320" y="328246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9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97" name="Rectangle 2"/>
          <p:cNvSpPr txBox="1">
            <a:spLocks noGrp="1"/>
          </p:cNvSpPr>
          <p:nvPr>
            <p:ph type="title"/>
          </p:nvPr>
        </p:nvSpPr>
        <p:spPr>
          <a:xfrm>
            <a:off x="457199" y="274638"/>
            <a:ext cx="7293234" cy="1143001"/>
          </a:xfrm>
          <a:prstGeom prst="rect">
            <a:avLst/>
          </a:prstGeom>
        </p:spPr>
        <p:txBody>
          <a:bodyPr lIns="44450" tIns="44450" rIns="44450" bIns="44450"/>
          <a:lstStyle/>
          <a:p>
            <a:r>
              <a:t>Non-functional classifications</a:t>
            </a:r>
          </a:p>
        </p:txBody>
      </p:sp>
      <p:sp>
        <p:nvSpPr>
          <p:cNvPr id="198" name="Rectangle 3"/>
          <p:cNvSpPr txBox="1">
            <a:spLocks noGrp="1"/>
          </p:cNvSpPr>
          <p:nvPr>
            <p:ph type="body" idx="1"/>
          </p:nvPr>
        </p:nvSpPr>
        <p:spPr>
          <a:xfrm>
            <a:off x="457200" y="1600200"/>
            <a:ext cx="8229600" cy="4525963"/>
          </a:xfrm>
          <a:prstGeom prst="rect">
            <a:avLst/>
          </a:prstGeom>
        </p:spPr>
        <p:txBody>
          <a:bodyPr lIns="44450" tIns="44450" rIns="44450" bIns="44450"/>
          <a:lstStyle/>
          <a:p>
            <a:r>
              <a:t>Product requirements</a:t>
            </a:r>
          </a:p>
          <a:p>
            <a:pPr marL="742950" lvl="1" indent="-285750">
              <a:spcBef>
                <a:spcPts val="300"/>
              </a:spcBef>
              <a:defRPr sz="2000"/>
            </a:pPr>
            <a:r>
              <a:t>Requirements which specify that the delivered product must behave in a particular way e.g. execution speed, reliability, etc.</a:t>
            </a:r>
          </a:p>
          <a:p>
            <a:r>
              <a:t>Organisational requirements</a:t>
            </a:r>
          </a:p>
          <a:p>
            <a:pPr marL="742950" lvl="1" indent="-285750">
              <a:spcBef>
                <a:spcPts val="300"/>
              </a:spcBef>
              <a:defRPr sz="2000"/>
            </a:pPr>
            <a:r>
              <a:t>Requirements which are a consequence of organisational policies and procedures e.g. process standards used, implementation requirements, etc.</a:t>
            </a:r>
          </a:p>
          <a:p>
            <a:r>
              <a:t>External requirements</a:t>
            </a:r>
          </a:p>
          <a:p>
            <a:pPr marL="742950" lvl="1" indent="-285750">
              <a:spcBef>
                <a:spcPts val="300"/>
              </a:spcBef>
              <a:defRPr sz="2000"/>
            </a:pPr>
            <a:r>
              <a:t>Requirements which arise from factors which are external to the system and its development process e.g. interoperability requirements, legislative requirements, etc.</a:t>
            </a:r>
          </a:p>
        </p:txBody>
      </p:sp>
      <p:sp>
        <p:nvSpPr>
          <p:cNvPr id="199"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pic>
        <p:nvPicPr>
          <p:cNvPr id="20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380022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0"/>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03" name="Title 1"/>
          <p:cNvSpPr txBox="1">
            <a:spLocks noGrp="1"/>
          </p:cNvSpPr>
          <p:nvPr>
            <p:ph type="title"/>
          </p:nvPr>
        </p:nvSpPr>
        <p:spPr>
          <a:xfrm>
            <a:off x="457199" y="274638"/>
            <a:ext cx="7293234" cy="1143001"/>
          </a:xfrm>
          <a:prstGeom prst="rect">
            <a:avLst/>
          </a:prstGeom>
        </p:spPr>
        <p:txBody>
          <a:bodyPr/>
          <a:lstStyle/>
          <a:p>
            <a:r>
              <a:t>Examples of nonfunctional requirements in the MHC-PMS </a:t>
            </a:r>
          </a:p>
        </p:txBody>
      </p:sp>
      <p:graphicFrame>
        <p:nvGraphicFramePr>
          <p:cNvPr id="204" name="Table 3"/>
          <p:cNvGraphicFramePr/>
          <p:nvPr/>
        </p:nvGraphicFramePr>
        <p:xfrm>
          <a:off x="968631" y="1905000"/>
          <a:ext cx="6781800" cy="4495800"/>
        </p:xfrm>
        <a:graphic>
          <a:graphicData uri="http://schemas.openxmlformats.org/drawingml/2006/table">
            <a:tbl>
              <a:tblPr bandRow="1">
                <a:tableStyleId>{4C3C2611-4C71-4FC5-86AE-919BDF0F9419}</a:tableStyleId>
              </a:tblPr>
              <a:tblGrid>
                <a:gridCol w="6781800"/>
              </a:tblGrid>
              <a:tr h="4495800">
                <a:tc>
                  <a:txBody>
                    <a:bodyPr/>
                    <a:lstStyle/>
                    <a:p>
                      <a:pPr algn="l">
                        <a:defRPr sz="1800" b="1">
                          <a:latin typeface="+mj-lt"/>
                          <a:ea typeface="+mj-ea"/>
                          <a:cs typeface="+mj-cs"/>
                          <a:sym typeface="Helvetica"/>
                        </a:defRPr>
                      </a:pPr>
                      <a:r>
                        <a:t>Product requirement</a:t>
                      </a:r>
                    </a:p>
                    <a:p>
                      <a:pPr algn="l">
                        <a:defRPr sz="1800"/>
                      </a:pPr>
                      <a:r>
                        <a:t>The MHC-PMS shall be available to all clinics during normal working hours (Mon–Fri, 0830–17.30). Downtime within normal working hours shall not exceed five seconds in any one day.</a:t>
                      </a:r>
                      <a:endParaRPr b="1">
                        <a:latin typeface="+mj-lt"/>
                        <a:ea typeface="+mj-ea"/>
                        <a:cs typeface="+mj-cs"/>
                        <a:sym typeface="Helvetica"/>
                      </a:endParaRPr>
                    </a:p>
                    <a:p>
                      <a:pPr algn="l">
                        <a:defRPr sz="1800"/>
                      </a:pPr>
                      <a:endParaRPr b="1">
                        <a:latin typeface="+mj-lt"/>
                        <a:ea typeface="+mj-ea"/>
                        <a:cs typeface="+mj-cs"/>
                        <a:sym typeface="Helvetica"/>
                      </a:endParaRPr>
                    </a:p>
                    <a:p>
                      <a:pPr algn="l">
                        <a:defRPr sz="1800" b="1">
                          <a:latin typeface="+mj-lt"/>
                          <a:ea typeface="+mj-ea"/>
                          <a:cs typeface="+mj-cs"/>
                          <a:sym typeface="Helvetica"/>
                        </a:defRPr>
                      </a:pPr>
                      <a:r>
                        <a:t>Organizational requirement</a:t>
                      </a:r>
                      <a:br/>
                      <a:r>
                        <a:rPr b="0">
                          <a:latin typeface="+mn-lt"/>
                          <a:ea typeface="+mn-ea"/>
                          <a:cs typeface="+mn-cs"/>
                          <a:sym typeface="Calibri"/>
                        </a:rPr>
                        <a:t>Users of the MHC-PMS system shall authenticate themselves using their health authority identity card.</a:t>
                      </a:r>
                    </a:p>
                    <a:p>
                      <a:pPr algn="l">
                        <a:defRPr sz="1800"/>
                      </a:pPr>
                      <a:endParaRPr b="0">
                        <a:latin typeface="+mn-lt"/>
                        <a:ea typeface="+mn-ea"/>
                        <a:cs typeface="+mn-cs"/>
                        <a:sym typeface="Calibri"/>
                      </a:endParaRPr>
                    </a:p>
                    <a:p>
                      <a:pPr algn="l">
                        <a:defRPr sz="1800" b="1">
                          <a:latin typeface="+mj-lt"/>
                          <a:ea typeface="+mj-ea"/>
                          <a:cs typeface="+mj-cs"/>
                          <a:sym typeface="Helvetica"/>
                        </a:defRPr>
                      </a:pPr>
                      <a:r>
                        <a:t>External requirement</a:t>
                      </a:r>
                      <a:br/>
                      <a:r>
                        <a:rPr b="0">
                          <a:latin typeface="+mn-lt"/>
                          <a:ea typeface="+mn-ea"/>
                          <a:cs typeface="+mn-cs"/>
                          <a:sym typeface="Calibri"/>
                        </a:rPr>
                        <a:t>The system shall implement patient privacy provisions as set out in HStan-03-2006-priv. </a:t>
                      </a:r>
                    </a:p>
                  </a:txBody>
                  <a:tcPr marL="45720" marR="45720" horzOverflow="overflow">
                    <a:solidFill>
                      <a:srgbClr val="E8ECF4"/>
                    </a:solidFill>
                  </a:tcPr>
                </a:tc>
              </a:tr>
            </a:tbl>
          </a:graphicData>
        </a:graphic>
      </p:graphicFrame>
      <p:sp>
        <p:nvSpPr>
          <p:cNvPr id="205"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18</a:t>
            </a:fld>
            <a:endParaRPr/>
          </a:p>
        </p:txBody>
      </p:sp>
      <p:pic>
        <p:nvPicPr>
          <p:cNvPr id="20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304883" y="405176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0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09" name="Rectangle 2"/>
          <p:cNvSpPr txBox="1">
            <a:spLocks noGrp="1"/>
          </p:cNvSpPr>
          <p:nvPr>
            <p:ph type="title"/>
          </p:nvPr>
        </p:nvSpPr>
        <p:spPr>
          <a:xfrm>
            <a:off x="457199" y="274638"/>
            <a:ext cx="7293234" cy="1143001"/>
          </a:xfrm>
          <a:prstGeom prst="rect">
            <a:avLst/>
          </a:prstGeom>
        </p:spPr>
        <p:txBody>
          <a:bodyPr/>
          <a:lstStyle/>
          <a:p>
            <a:r>
              <a:t>Goals and requirements</a:t>
            </a:r>
          </a:p>
        </p:txBody>
      </p:sp>
      <p:sp>
        <p:nvSpPr>
          <p:cNvPr id="210" name="Rectangle 3"/>
          <p:cNvSpPr txBox="1">
            <a:spLocks noGrp="1"/>
          </p:cNvSpPr>
          <p:nvPr>
            <p:ph type="body" idx="1"/>
          </p:nvPr>
        </p:nvSpPr>
        <p:spPr>
          <a:xfrm>
            <a:off x="457200" y="1600200"/>
            <a:ext cx="8229600" cy="4525963"/>
          </a:xfrm>
          <a:prstGeom prst="rect">
            <a:avLst/>
          </a:prstGeom>
        </p:spPr>
        <p:txBody>
          <a:bodyPr/>
          <a:lstStyle/>
          <a:p>
            <a:r>
              <a:t>Non-functional requirements may be </a:t>
            </a:r>
            <a:r>
              <a:rPr>
                <a:solidFill>
                  <a:srgbClr val="FF0000"/>
                </a:solidFill>
              </a:rPr>
              <a:t>very difficult to state precisely</a:t>
            </a:r>
            <a:r>
              <a:t> and imprecise requirements may be </a:t>
            </a:r>
            <a:r>
              <a:rPr>
                <a:solidFill>
                  <a:srgbClr val="FF0000"/>
                </a:solidFill>
              </a:rPr>
              <a:t>difficult to verify.</a:t>
            </a:r>
            <a:r>
              <a:t> </a:t>
            </a:r>
          </a:p>
          <a:p>
            <a:r>
              <a:t>Goal</a:t>
            </a:r>
          </a:p>
          <a:p>
            <a:pPr marL="742950" lvl="1" indent="-285750">
              <a:spcBef>
                <a:spcPts val="300"/>
              </a:spcBef>
              <a:defRPr sz="2000"/>
            </a:pPr>
            <a:r>
              <a:t>A general intention of the user such as ease of use.</a:t>
            </a:r>
          </a:p>
          <a:p>
            <a:r>
              <a:t>Verifiable non-functional requirement</a:t>
            </a:r>
          </a:p>
          <a:p>
            <a:pPr marL="742950" lvl="1" indent="-285750">
              <a:spcBef>
                <a:spcPts val="300"/>
              </a:spcBef>
              <a:defRPr sz="2000">
                <a:solidFill>
                  <a:srgbClr val="FF0000"/>
                </a:solidFill>
              </a:defRPr>
            </a:pPr>
            <a:r>
              <a:t>A statement using some measure </a:t>
            </a:r>
            <a:r>
              <a:rPr>
                <a:solidFill>
                  <a:srgbClr val="46424D"/>
                </a:solidFill>
              </a:rPr>
              <a:t>that can be objectively tested.</a:t>
            </a:r>
          </a:p>
          <a:p>
            <a:r>
              <a:t>Goals are helpful to developers as they convey the intentions of the system users.</a:t>
            </a:r>
          </a:p>
        </p:txBody>
      </p:sp>
      <p:sp>
        <p:nvSpPr>
          <p:cNvPr id="211"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19</a:t>
            </a:fld>
            <a:endParaRPr/>
          </a:p>
        </p:txBody>
      </p:sp>
      <p:pic>
        <p:nvPicPr>
          <p:cNvPr id="21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729003" fill="hold"/>
                                        <p:tgtEl>
                                          <p:spTgt spid="2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07" name="Title 1"/>
          <p:cNvSpPr txBox="1">
            <a:spLocks noGrp="1"/>
          </p:cNvSpPr>
          <p:nvPr>
            <p:ph type="title"/>
          </p:nvPr>
        </p:nvSpPr>
        <p:spPr>
          <a:xfrm>
            <a:off x="457199" y="274638"/>
            <a:ext cx="7293234" cy="1143001"/>
          </a:xfrm>
          <a:prstGeom prst="rect">
            <a:avLst/>
          </a:prstGeom>
        </p:spPr>
        <p:txBody>
          <a:bodyPr/>
          <a:lstStyle/>
          <a:p>
            <a:r>
              <a:t>Topics covered</a:t>
            </a:r>
          </a:p>
        </p:txBody>
      </p:sp>
      <p:sp>
        <p:nvSpPr>
          <p:cNvPr id="108" name="Content Placeholder 2"/>
          <p:cNvSpPr txBox="1">
            <a:spLocks noGrp="1"/>
          </p:cNvSpPr>
          <p:nvPr>
            <p:ph type="body" idx="1"/>
          </p:nvPr>
        </p:nvSpPr>
        <p:spPr>
          <a:xfrm>
            <a:off x="457200" y="1600200"/>
            <a:ext cx="8229600" cy="4525963"/>
          </a:xfrm>
          <a:prstGeom prst="rect">
            <a:avLst/>
          </a:prstGeom>
        </p:spPr>
        <p:txBody>
          <a:bodyPr/>
          <a:lstStyle/>
          <a:p>
            <a:r>
              <a:t>Functional and non-functional requirements</a:t>
            </a:r>
          </a:p>
          <a:p>
            <a:r>
              <a:t>The software requirements document </a:t>
            </a:r>
          </a:p>
          <a:p>
            <a:r>
              <a:t>Requirements specification</a:t>
            </a:r>
          </a:p>
          <a:p>
            <a:r>
              <a:t>Requirements engineering processes</a:t>
            </a:r>
          </a:p>
          <a:p>
            <a:r>
              <a:t>Requirements elicitation and analysis</a:t>
            </a:r>
          </a:p>
          <a:p>
            <a:r>
              <a:t>Requirements validation</a:t>
            </a:r>
          </a:p>
          <a:p>
            <a:r>
              <a:t>Requirements management</a:t>
            </a:r>
          </a:p>
        </p:txBody>
      </p:sp>
      <p:sp>
        <p:nvSpPr>
          <p:cNvPr id="109"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pic>
        <p:nvPicPr>
          <p:cNvPr id="11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208455" y="441809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15" name="Title 1"/>
          <p:cNvSpPr txBox="1">
            <a:spLocks noGrp="1"/>
          </p:cNvSpPr>
          <p:nvPr>
            <p:ph type="title"/>
          </p:nvPr>
        </p:nvSpPr>
        <p:spPr>
          <a:xfrm>
            <a:off x="457199" y="274638"/>
            <a:ext cx="7293234" cy="1143001"/>
          </a:xfrm>
          <a:prstGeom prst="rect">
            <a:avLst/>
          </a:prstGeom>
        </p:spPr>
        <p:txBody>
          <a:bodyPr/>
          <a:lstStyle/>
          <a:p>
            <a:r>
              <a:t>Usability requirements</a:t>
            </a:r>
          </a:p>
        </p:txBody>
      </p:sp>
      <p:sp>
        <p:nvSpPr>
          <p:cNvPr id="216" name="Content Placeholder 2"/>
          <p:cNvSpPr txBox="1">
            <a:spLocks noGrp="1"/>
          </p:cNvSpPr>
          <p:nvPr>
            <p:ph type="body" idx="1"/>
          </p:nvPr>
        </p:nvSpPr>
        <p:spPr>
          <a:xfrm>
            <a:off x="457200" y="1600200"/>
            <a:ext cx="8229600" cy="4525963"/>
          </a:xfrm>
          <a:prstGeom prst="rect">
            <a:avLst/>
          </a:prstGeom>
        </p:spPr>
        <p:txBody>
          <a:bodyPr/>
          <a:lstStyle/>
          <a:p>
            <a:r>
              <a:t>The system should be easy to use by medical staff and should be organized in such a way that user errors are minimized. (Goal)</a:t>
            </a:r>
          </a:p>
          <a:p>
            <a:r>
              <a:t>Medical staff shall be able to use all the system functions after four hours of training. After this training, the average number of errors made by experienced users shall not exceed two per hour of system use. (Testable non-functional requirement)</a:t>
            </a:r>
          </a:p>
        </p:txBody>
      </p:sp>
      <p:sp>
        <p:nvSpPr>
          <p:cNvPr id="217"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20</a:t>
            </a:fld>
            <a:endParaRPr/>
          </a:p>
        </p:txBody>
      </p:sp>
      <p:pic>
        <p:nvPicPr>
          <p:cNvPr id="21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036070" y="4747788"/>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18"/>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21" name="Title 1"/>
          <p:cNvSpPr txBox="1">
            <a:spLocks noGrp="1"/>
          </p:cNvSpPr>
          <p:nvPr>
            <p:ph type="title"/>
          </p:nvPr>
        </p:nvSpPr>
        <p:spPr>
          <a:xfrm>
            <a:off x="457199" y="274638"/>
            <a:ext cx="7293234" cy="1143001"/>
          </a:xfrm>
          <a:prstGeom prst="rect">
            <a:avLst/>
          </a:prstGeom>
        </p:spPr>
        <p:txBody>
          <a:bodyPr/>
          <a:lstStyle/>
          <a:p>
            <a:r>
              <a:t>Metrics for specifying nonfunctional requirements</a:t>
            </a:r>
          </a:p>
        </p:txBody>
      </p:sp>
      <p:graphicFrame>
        <p:nvGraphicFramePr>
          <p:cNvPr id="222" name="Table 3"/>
          <p:cNvGraphicFramePr/>
          <p:nvPr/>
        </p:nvGraphicFramePr>
        <p:xfrm>
          <a:off x="990600" y="1600200"/>
          <a:ext cx="7620000" cy="4303205"/>
        </p:xfrm>
        <a:graphic>
          <a:graphicData uri="http://schemas.openxmlformats.org/drawingml/2006/table">
            <a:tbl>
              <a:tblPr>
                <a:tableStyleId>{4C3C2611-4C71-4FC5-86AE-919BDF0F9419}</a:tableStyleId>
              </a:tblPr>
              <a:tblGrid>
                <a:gridCol w="2952750"/>
                <a:gridCol w="4667250"/>
              </a:tblGrid>
              <a:tr h="397418">
                <a:tc>
                  <a:txBody>
                    <a:bodyPr/>
                    <a:lstStyle/>
                    <a:p>
                      <a:pPr algn="just">
                        <a:defRPr sz="1800"/>
                      </a:pPr>
                      <a:r>
                        <a:rPr sz="1600" b="1">
                          <a:latin typeface="Arial"/>
                          <a:ea typeface="Arial"/>
                          <a:cs typeface="Arial"/>
                          <a:sym typeface="Arial"/>
                        </a:rPr>
                        <a:t>Property</a:t>
                      </a:r>
                    </a:p>
                  </a:txBody>
                  <a:tcPr marL="73025" marR="73025" marT="73025" marB="73025" horzOverflow="overflow">
                    <a:lnL w="12700">
                      <a:solidFill>
                        <a:srgbClr val="FFFFFF"/>
                      </a:solidFill>
                    </a:lnL>
                    <a:lnR w="12700">
                      <a:solidFill>
                        <a:srgbClr val="FFFFFF"/>
                      </a:solidFill>
                    </a:lnR>
                    <a:lnT w="12700">
                      <a:solidFill>
                        <a:srgbClr val="FFFFFF"/>
                      </a:solidFill>
                    </a:lnT>
                    <a:lnB w="38100">
                      <a:solidFill>
                        <a:srgbClr val="FFFFFF"/>
                      </a:solidFill>
                    </a:lnB>
                    <a:solidFill>
                      <a:schemeClr val="accent1"/>
                    </a:solidFill>
                  </a:tcPr>
                </a:tc>
                <a:tc>
                  <a:txBody>
                    <a:bodyPr/>
                    <a:lstStyle/>
                    <a:p>
                      <a:pPr algn="just">
                        <a:defRPr sz="1800"/>
                      </a:pPr>
                      <a:r>
                        <a:rPr sz="1600" b="1">
                          <a:latin typeface="Arial"/>
                          <a:ea typeface="Arial"/>
                          <a:cs typeface="Arial"/>
                          <a:sym typeface="Arial"/>
                        </a:rPr>
                        <a:t>Measure</a:t>
                      </a:r>
                    </a:p>
                  </a:txBody>
                  <a:tcPr marL="73025" marR="73025" marT="73025" marB="73025" horzOverflow="overflow">
                    <a:lnL w="12700">
                      <a:solidFill>
                        <a:srgbClr val="FFFFFF"/>
                      </a:solidFill>
                    </a:lnL>
                    <a:lnR w="12700">
                      <a:solidFill>
                        <a:srgbClr val="FFFFFF"/>
                      </a:solidFill>
                    </a:lnR>
                    <a:lnT w="12700">
                      <a:solidFill>
                        <a:srgbClr val="FFFFFF"/>
                      </a:solidFill>
                    </a:lnT>
                    <a:lnB w="38100">
                      <a:solidFill>
                        <a:srgbClr val="FFFFFF"/>
                      </a:solidFill>
                    </a:lnB>
                    <a:solidFill>
                      <a:schemeClr val="accent1"/>
                    </a:solidFill>
                  </a:tcPr>
                </a:tc>
              </a:tr>
              <a:tr h="684781">
                <a:tc>
                  <a:txBody>
                    <a:bodyPr/>
                    <a:lstStyle/>
                    <a:p>
                      <a:pPr algn="just">
                        <a:defRPr sz="1800"/>
                      </a:pPr>
                      <a:r>
                        <a:rPr sz="1600">
                          <a:latin typeface="Arial"/>
                          <a:ea typeface="Arial"/>
                          <a:cs typeface="Arial"/>
                          <a:sym typeface="Arial"/>
                        </a:rPr>
                        <a:t>Speed</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solidFill>
                      <a:srgbClr val="D0D8E8"/>
                    </a:solidFill>
                  </a:tcPr>
                </a:tc>
                <a:tc>
                  <a:txBody>
                    <a:bodyPr/>
                    <a:lstStyle/>
                    <a:p>
                      <a:pPr algn="just">
                        <a:defRPr sz="1800"/>
                      </a:pPr>
                      <a:r>
                        <a:rPr sz="1600">
                          <a:latin typeface="Arial"/>
                          <a:ea typeface="Arial"/>
                          <a:cs typeface="Arial"/>
                          <a:sym typeface="Arial"/>
                        </a:rPr>
                        <a:t>Processed transactions/second
User/event response time
Screen refresh time</a:t>
                      </a:r>
                    </a:p>
                  </a:txBody>
                  <a:tcPr marL="0" marR="0" marT="0" marB="0" horzOverflow="overflow">
                    <a:lnL w="12700">
                      <a:solidFill>
                        <a:srgbClr val="FFFFFF"/>
                      </a:solidFill>
                    </a:lnL>
                    <a:lnR w="12700">
                      <a:solidFill>
                        <a:srgbClr val="FFFFFF"/>
                      </a:solidFill>
                    </a:lnR>
                    <a:lnT w="38100">
                      <a:solidFill>
                        <a:srgbClr val="FFFFFF"/>
                      </a:solidFill>
                    </a:lnT>
                    <a:lnB w="12700">
                      <a:solidFill>
                        <a:srgbClr val="FFFFFF"/>
                      </a:solidFill>
                    </a:lnB>
                    <a:solidFill>
                      <a:srgbClr val="D0D8E8"/>
                    </a:solidFill>
                  </a:tcPr>
                </a:tc>
              </a:tr>
              <a:tr h="489129">
                <a:tc>
                  <a:txBody>
                    <a:bodyPr/>
                    <a:lstStyle/>
                    <a:p>
                      <a:pPr algn="just">
                        <a:defRPr sz="1800"/>
                      </a:pPr>
                      <a:r>
                        <a:rPr sz="1600">
                          <a:latin typeface="Arial"/>
                          <a:ea typeface="Arial"/>
                          <a:cs typeface="Arial"/>
                          <a:sym typeface="Arial"/>
                        </a:rPr>
                        <a:t>Size</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c>
                  <a:txBody>
                    <a:bodyPr/>
                    <a:lstStyle/>
                    <a:p>
                      <a:pPr algn="just">
                        <a:defRPr sz="1800"/>
                      </a:pPr>
                      <a:r>
                        <a:rPr sz="1600">
                          <a:latin typeface="Arial"/>
                          <a:ea typeface="Arial"/>
                          <a:cs typeface="Arial"/>
                          <a:sym typeface="Arial"/>
                        </a:rPr>
                        <a:t>Mbytes
Number of ROM chips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r>
              <a:tr h="489129">
                <a:tc>
                  <a:txBody>
                    <a:bodyPr/>
                    <a:lstStyle/>
                    <a:p>
                      <a:pPr algn="just">
                        <a:defRPr sz="1800"/>
                      </a:pPr>
                      <a:r>
                        <a:rPr sz="1600">
                          <a:latin typeface="Arial"/>
                          <a:ea typeface="Arial"/>
                          <a:cs typeface="Arial"/>
                          <a:sym typeface="Arial"/>
                        </a:rPr>
                        <a:t>Ease of use</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c>
                  <a:txBody>
                    <a:bodyPr/>
                    <a:lstStyle/>
                    <a:p>
                      <a:pPr algn="just">
                        <a:defRPr sz="1800"/>
                      </a:pPr>
                      <a:r>
                        <a:rPr sz="1600">
                          <a:latin typeface="Arial"/>
                          <a:ea typeface="Arial"/>
                          <a:cs typeface="Arial"/>
                          <a:sym typeface="Arial"/>
                        </a:rPr>
                        <a:t>Training time
Number of help frames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r>
              <a:tr h="880433">
                <a:tc>
                  <a:txBody>
                    <a:bodyPr/>
                    <a:lstStyle/>
                    <a:p>
                      <a:pPr algn="l">
                        <a:defRPr sz="1800"/>
                      </a:pPr>
                      <a:r>
                        <a:rPr sz="1600">
                          <a:latin typeface="Arial"/>
                          <a:ea typeface="Arial"/>
                          <a:cs typeface="Arial"/>
                          <a:sym typeface="Arial"/>
                        </a:rPr>
                        <a:t>Reliability</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c>
                  <a:txBody>
                    <a:bodyPr/>
                    <a:lstStyle/>
                    <a:p>
                      <a:pPr algn="just">
                        <a:defRPr sz="1800"/>
                      </a:pPr>
                      <a:r>
                        <a:rPr sz="1600">
                          <a:latin typeface="Arial"/>
                          <a:ea typeface="Arial"/>
                          <a:cs typeface="Arial"/>
                          <a:sym typeface="Arial"/>
                        </a:rPr>
                        <a:t>Mean time to failure
Probability of unavailability
Rate of failure occurrence
Availability</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r>
              <a:tr h="684781">
                <a:tc>
                  <a:txBody>
                    <a:bodyPr/>
                    <a:lstStyle/>
                    <a:p>
                      <a:pPr algn="just">
                        <a:defRPr sz="1800"/>
                      </a:pPr>
                      <a:r>
                        <a:rPr sz="1600">
                          <a:latin typeface="Arial"/>
                          <a:ea typeface="Arial"/>
                          <a:cs typeface="Arial"/>
                          <a:sym typeface="Arial"/>
                        </a:rPr>
                        <a:t>Robustness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c>
                  <a:txBody>
                    <a:bodyPr/>
                    <a:lstStyle/>
                    <a:p>
                      <a:pPr algn="just">
                        <a:defRPr sz="1800"/>
                      </a:pPr>
                      <a:r>
                        <a:rPr sz="1600">
                          <a:latin typeface="Arial"/>
                          <a:ea typeface="Arial"/>
                          <a:cs typeface="Arial"/>
                          <a:sym typeface="Arial"/>
                        </a:rPr>
                        <a:t>Time to restart after failure
Percentage of events causing failure
Probability of data corruption on failure</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D0D8E8"/>
                    </a:solidFill>
                  </a:tcPr>
                </a:tc>
              </a:tr>
              <a:tr h="489129">
                <a:tc>
                  <a:txBody>
                    <a:bodyPr/>
                    <a:lstStyle/>
                    <a:p>
                      <a:pPr algn="just">
                        <a:defRPr sz="1800"/>
                      </a:pPr>
                      <a:r>
                        <a:rPr sz="1600">
                          <a:latin typeface="Arial"/>
                          <a:ea typeface="Arial"/>
                          <a:cs typeface="Arial"/>
                          <a:sym typeface="Arial"/>
                        </a:rPr>
                        <a:t>Portability</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c>
                  <a:txBody>
                    <a:bodyPr/>
                    <a:lstStyle/>
                    <a:p>
                      <a:pPr algn="just">
                        <a:defRPr sz="1800"/>
                      </a:pPr>
                      <a:r>
                        <a:rPr sz="1600">
                          <a:latin typeface="Arial"/>
                          <a:ea typeface="Arial"/>
                          <a:cs typeface="Arial"/>
                          <a:sym typeface="Arial"/>
                        </a:rPr>
                        <a:t>Percentage of target dependent statements
Number of target systems</a:t>
                      </a:r>
                    </a:p>
                  </a:txBody>
                  <a:tcPr marL="0" marR="0" marT="0" marB="0" horzOverflow="overflow">
                    <a:lnL w="12700">
                      <a:solidFill>
                        <a:srgbClr val="FFFFFF"/>
                      </a:solidFill>
                    </a:lnL>
                    <a:lnR w="12700">
                      <a:solidFill>
                        <a:srgbClr val="FFFFFF"/>
                      </a:solidFill>
                    </a:lnR>
                    <a:lnT w="12700">
                      <a:solidFill>
                        <a:srgbClr val="FFFFFF"/>
                      </a:solidFill>
                    </a:lnT>
                    <a:lnB w="12700">
                      <a:solidFill>
                        <a:srgbClr val="FFFFFF"/>
                      </a:solidFill>
                    </a:lnB>
                    <a:solidFill>
                      <a:srgbClr val="E9EDF4"/>
                    </a:solidFill>
                  </a:tcPr>
                </a:tc>
              </a:tr>
            </a:tbl>
          </a:graphicData>
        </a:graphic>
      </p:graphicFrame>
      <p:sp>
        <p:nvSpPr>
          <p:cNvPr id="223"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21</a:t>
            </a:fld>
            <a:endParaRPr/>
          </a:p>
        </p:txBody>
      </p:sp>
      <p:pic>
        <p:nvPicPr>
          <p:cNvPr id="22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733587" y="383196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2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2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27" name="Rectangle 2"/>
          <p:cNvSpPr txBox="1">
            <a:spLocks noGrp="1"/>
          </p:cNvSpPr>
          <p:nvPr>
            <p:ph type="title"/>
          </p:nvPr>
        </p:nvSpPr>
        <p:spPr>
          <a:xfrm>
            <a:off x="457199" y="274638"/>
            <a:ext cx="7293234" cy="1143001"/>
          </a:xfrm>
          <a:prstGeom prst="rect">
            <a:avLst/>
          </a:prstGeom>
        </p:spPr>
        <p:txBody>
          <a:bodyPr/>
          <a:lstStyle/>
          <a:p>
            <a:r>
              <a:t>Requirements engineering processes</a:t>
            </a:r>
          </a:p>
        </p:txBody>
      </p:sp>
      <p:sp>
        <p:nvSpPr>
          <p:cNvPr id="228" name="Rectangle 3"/>
          <p:cNvSpPr txBox="1">
            <a:spLocks noGrp="1"/>
          </p:cNvSpPr>
          <p:nvPr>
            <p:ph type="body" idx="1"/>
          </p:nvPr>
        </p:nvSpPr>
        <p:spPr>
          <a:xfrm>
            <a:off x="457200" y="1600200"/>
            <a:ext cx="8229600" cy="4525963"/>
          </a:xfrm>
          <a:prstGeom prst="rect">
            <a:avLst/>
          </a:prstGeom>
        </p:spPr>
        <p:txBody>
          <a:bodyPr/>
          <a:lstStyle/>
          <a:p>
            <a:pPr>
              <a:lnSpc>
                <a:spcPct val="90000"/>
              </a:lnSpc>
            </a:pPr>
            <a:r>
              <a:t>The processes used for RE vary widely depending on the application domain, the people involved and the organisation developing the requirements.</a:t>
            </a:r>
          </a:p>
          <a:p>
            <a:pPr>
              <a:lnSpc>
                <a:spcPct val="90000"/>
              </a:lnSpc>
            </a:pPr>
            <a:r>
              <a:t>However, there are a number of </a:t>
            </a:r>
            <a:r>
              <a:rPr>
                <a:solidFill>
                  <a:srgbClr val="FF0000"/>
                </a:solidFill>
              </a:rPr>
              <a:t>generic activities common to all processes</a:t>
            </a:r>
          </a:p>
          <a:p>
            <a:pPr marL="742950" lvl="1" indent="-285750">
              <a:lnSpc>
                <a:spcPct val="90000"/>
              </a:lnSpc>
              <a:spcBef>
                <a:spcPts val="300"/>
              </a:spcBef>
              <a:defRPr sz="2000"/>
            </a:pPr>
            <a:r>
              <a:t>Requirements elicitation;</a:t>
            </a:r>
          </a:p>
          <a:p>
            <a:pPr marL="742950" lvl="1" indent="-285750">
              <a:lnSpc>
                <a:spcPct val="90000"/>
              </a:lnSpc>
              <a:spcBef>
                <a:spcPts val="300"/>
              </a:spcBef>
              <a:defRPr sz="2000"/>
            </a:pPr>
            <a:r>
              <a:t>Requirements analysis;</a:t>
            </a:r>
          </a:p>
          <a:p>
            <a:pPr marL="742950" lvl="1" indent="-285750">
              <a:lnSpc>
                <a:spcPct val="90000"/>
              </a:lnSpc>
              <a:spcBef>
                <a:spcPts val="300"/>
              </a:spcBef>
              <a:defRPr sz="2000"/>
            </a:pPr>
            <a:r>
              <a:t>Requirements validation;</a:t>
            </a:r>
          </a:p>
          <a:p>
            <a:pPr marL="742950" lvl="1" indent="-285750">
              <a:lnSpc>
                <a:spcPct val="90000"/>
              </a:lnSpc>
              <a:spcBef>
                <a:spcPts val="300"/>
              </a:spcBef>
              <a:defRPr sz="2000"/>
            </a:pPr>
            <a:r>
              <a:t>Requirements management.</a:t>
            </a:r>
          </a:p>
          <a:p>
            <a:pPr>
              <a:lnSpc>
                <a:spcPct val="90000"/>
              </a:lnSpc>
            </a:pPr>
            <a:r>
              <a:t>In practice, RE is an iterative activity in which these processes are interleaved.</a:t>
            </a:r>
          </a:p>
        </p:txBody>
      </p:sp>
      <p:sp>
        <p:nvSpPr>
          <p:cNvPr id="229"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22</a:t>
            </a:fld>
            <a:endParaRPr/>
          </a:p>
        </p:txBody>
      </p:sp>
      <p:pic>
        <p:nvPicPr>
          <p:cNvPr id="23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402581"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3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0"/>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33" name="Title 1"/>
          <p:cNvSpPr txBox="1">
            <a:spLocks noGrp="1"/>
          </p:cNvSpPr>
          <p:nvPr>
            <p:ph type="title"/>
          </p:nvPr>
        </p:nvSpPr>
        <p:spPr>
          <a:xfrm>
            <a:off x="457199" y="274638"/>
            <a:ext cx="7293234" cy="1143001"/>
          </a:xfrm>
          <a:prstGeom prst="rect">
            <a:avLst/>
          </a:prstGeom>
        </p:spPr>
        <p:txBody>
          <a:bodyPr/>
          <a:lstStyle/>
          <a:p>
            <a:r>
              <a:t>A spiral view of the requirements engineering process </a:t>
            </a:r>
          </a:p>
        </p:txBody>
      </p:sp>
      <p:sp>
        <p:nvSpPr>
          <p:cNvPr id="235"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23</a:t>
            </a:fld>
            <a:endParaRPr/>
          </a:p>
        </p:txBody>
      </p:sp>
      <p:pic>
        <p:nvPicPr>
          <p:cNvPr id="23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7353936" y="4772210"/>
            <a:ext cx="571500" cy="571500"/>
          </a:xfrm>
          <a:prstGeom prst="rect">
            <a:avLst/>
          </a:prstGeom>
          <a:ln w="12700">
            <a:miter lim="400000"/>
          </a:ln>
        </p:spPr>
      </p:pic>
      <p:pic>
        <p:nvPicPr>
          <p:cNvPr id="7" name="Picture 3" descr="4.12 ReqEngSpiral.eps"/>
          <p:cNvPicPr>
            <a:picLocks noChangeAspect="1"/>
          </p:cNvPicPr>
          <p:nvPr/>
        </p:nvPicPr>
        <p:blipFill>
          <a:blip r:embed="rId5"/>
          <a:stretch>
            <a:fillRect/>
          </a:stretch>
        </p:blipFill>
        <p:spPr>
          <a:xfrm>
            <a:off x="1650352" y="1658610"/>
            <a:ext cx="5510667" cy="4756150"/>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3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3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39" name="Rectangle 2"/>
          <p:cNvSpPr txBox="1">
            <a:spLocks noGrp="1"/>
          </p:cNvSpPr>
          <p:nvPr>
            <p:ph type="title"/>
          </p:nvPr>
        </p:nvSpPr>
        <p:spPr>
          <a:xfrm>
            <a:off x="457199" y="274638"/>
            <a:ext cx="7293234" cy="1143001"/>
          </a:xfrm>
          <a:prstGeom prst="rect">
            <a:avLst/>
          </a:prstGeom>
        </p:spPr>
        <p:txBody>
          <a:bodyPr lIns="44450" tIns="44450" rIns="44450" bIns="44450"/>
          <a:lstStyle/>
          <a:p>
            <a:r>
              <a:t>Requirements elicitation and analysis</a:t>
            </a:r>
          </a:p>
        </p:txBody>
      </p:sp>
      <p:sp>
        <p:nvSpPr>
          <p:cNvPr id="240" name="Rectangle 3"/>
          <p:cNvSpPr txBox="1">
            <a:spLocks noGrp="1"/>
          </p:cNvSpPr>
          <p:nvPr>
            <p:ph type="body" idx="1"/>
          </p:nvPr>
        </p:nvSpPr>
        <p:spPr>
          <a:xfrm>
            <a:off x="457200" y="1600200"/>
            <a:ext cx="8229600" cy="4525963"/>
          </a:xfrm>
          <a:prstGeom prst="rect">
            <a:avLst/>
          </a:prstGeom>
        </p:spPr>
        <p:txBody>
          <a:bodyPr lIns="44450" tIns="44450" rIns="44450" bIns="44450"/>
          <a:lstStyle/>
          <a:p>
            <a:r>
              <a:t>Sometimes called requirements elicitation or requirements discovery.</a:t>
            </a:r>
          </a:p>
          <a:p>
            <a:pPr>
              <a:defRPr>
                <a:solidFill>
                  <a:srgbClr val="FF0000"/>
                </a:solidFill>
              </a:defRPr>
            </a:pPr>
            <a:r>
              <a:t>Involves technical staff working with customers to find out about the application domain, the services that the system should provide and the system’s operational constraints.</a:t>
            </a:r>
          </a:p>
          <a:p>
            <a:r>
              <a:t>May involve end-users, managers, engineers involved in maintenance, domain experts, trade unions, etc. These are called </a:t>
            </a:r>
            <a:r>
              <a:rPr i="1"/>
              <a:t>stakeholders.</a:t>
            </a:r>
          </a:p>
        </p:txBody>
      </p:sp>
      <p:sp>
        <p:nvSpPr>
          <p:cNvPr id="241"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24</a:t>
            </a:fld>
            <a:endParaRPr/>
          </a:p>
        </p:txBody>
      </p:sp>
      <p:pic>
        <p:nvPicPr>
          <p:cNvPr id="24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402581" y="477221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4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4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45" name="Rectangle 2"/>
          <p:cNvSpPr txBox="1">
            <a:spLocks noGrp="1"/>
          </p:cNvSpPr>
          <p:nvPr>
            <p:ph type="title"/>
          </p:nvPr>
        </p:nvSpPr>
        <p:spPr>
          <a:xfrm>
            <a:off x="381000" y="266700"/>
            <a:ext cx="8458200" cy="1104900"/>
          </a:xfrm>
          <a:prstGeom prst="rect">
            <a:avLst/>
          </a:prstGeom>
        </p:spPr>
        <p:txBody>
          <a:bodyPr lIns="44450" tIns="44450" rIns="44450" bIns="44450"/>
          <a:lstStyle/>
          <a:p>
            <a:r>
              <a:t>Problems of requirements analysis</a:t>
            </a:r>
          </a:p>
        </p:txBody>
      </p:sp>
      <p:sp>
        <p:nvSpPr>
          <p:cNvPr id="246" name="Rectangle 3"/>
          <p:cNvSpPr txBox="1">
            <a:spLocks noGrp="1"/>
          </p:cNvSpPr>
          <p:nvPr>
            <p:ph type="body" idx="1"/>
          </p:nvPr>
        </p:nvSpPr>
        <p:spPr>
          <a:xfrm>
            <a:off x="457200" y="1600200"/>
            <a:ext cx="8229600" cy="4525963"/>
          </a:xfrm>
          <a:prstGeom prst="rect">
            <a:avLst/>
          </a:prstGeom>
        </p:spPr>
        <p:txBody>
          <a:bodyPr lIns="44450" tIns="44450" rIns="44450" bIns="44450"/>
          <a:lstStyle/>
          <a:p>
            <a:r>
              <a:t>Stakeholders don’t know what they really want.</a:t>
            </a:r>
          </a:p>
          <a:p>
            <a:r>
              <a:t>Stakeholders express requirements in their own terms.</a:t>
            </a:r>
          </a:p>
          <a:p>
            <a:r>
              <a:t>Different stakeholders may have conflicting requirements.</a:t>
            </a:r>
          </a:p>
          <a:p>
            <a:r>
              <a:t>Organisational and political factors may influence the system requirements.</a:t>
            </a:r>
          </a:p>
          <a:p>
            <a:r>
              <a:t>The requirements change during the analysis process. New stakeholders may emerge and the business environment may change.</a:t>
            </a:r>
          </a:p>
        </p:txBody>
      </p:sp>
      <p:sp>
        <p:nvSpPr>
          <p:cNvPr id="247"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25</a:t>
            </a:fld>
            <a:endParaRPr/>
          </a:p>
        </p:txBody>
      </p:sp>
      <p:pic>
        <p:nvPicPr>
          <p:cNvPr id="24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597838" y="473557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4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48"/>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51" name="Title 1"/>
          <p:cNvSpPr txBox="1">
            <a:spLocks noGrp="1"/>
          </p:cNvSpPr>
          <p:nvPr>
            <p:ph type="title"/>
          </p:nvPr>
        </p:nvSpPr>
        <p:spPr>
          <a:xfrm>
            <a:off x="457199" y="274638"/>
            <a:ext cx="7293234" cy="1143001"/>
          </a:xfrm>
          <a:prstGeom prst="rect">
            <a:avLst/>
          </a:prstGeom>
        </p:spPr>
        <p:txBody>
          <a:bodyPr/>
          <a:lstStyle/>
          <a:p>
            <a:r>
              <a:t>Requirements elicitation and analysis</a:t>
            </a:r>
          </a:p>
        </p:txBody>
      </p:sp>
      <p:sp>
        <p:nvSpPr>
          <p:cNvPr id="252" name="Content Placeholder 2"/>
          <p:cNvSpPr txBox="1">
            <a:spLocks noGrp="1"/>
          </p:cNvSpPr>
          <p:nvPr>
            <p:ph type="body" idx="1"/>
          </p:nvPr>
        </p:nvSpPr>
        <p:spPr>
          <a:xfrm>
            <a:off x="457200" y="1600200"/>
            <a:ext cx="8229600" cy="4525963"/>
          </a:xfrm>
          <a:prstGeom prst="rect">
            <a:avLst/>
          </a:prstGeom>
        </p:spPr>
        <p:txBody>
          <a:bodyPr/>
          <a:lstStyle/>
          <a:p>
            <a:r>
              <a:t>Software engineers work with a range of system stakeholders to find out about the application domain, the services that the system should provide, the required system performance, hardware constraints, other systems, etc.</a:t>
            </a:r>
          </a:p>
          <a:p>
            <a:pPr>
              <a:defRPr>
                <a:solidFill>
                  <a:srgbClr val="FF0000"/>
                </a:solidFill>
              </a:defRPr>
            </a:pPr>
            <a:r>
              <a:t>Stages include</a:t>
            </a:r>
            <a:r>
              <a:rPr>
                <a:solidFill>
                  <a:srgbClr val="46424D"/>
                </a:solidFill>
              </a:rPr>
              <a:t>:</a:t>
            </a:r>
          </a:p>
          <a:p>
            <a:pPr marL="742950" lvl="1" indent="-285750">
              <a:spcBef>
                <a:spcPts val="300"/>
              </a:spcBef>
              <a:defRPr sz="2000"/>
            </a:pPr>
            <a:r>
              <a:t>Requirements discovery,</a:t>
            </a:r>
          </a:p>
          <a:p>
            <a:pPr marL="742950" lvl="1" indent="-285750">
              <a:spcBef>
                <a:spcPts val="300"/>
              </a:spcBef>
              <a:defRPr sz="2000"/>
            </a:pPr>
            <a:r>
              <a:t>Requirements classification and organization,</a:t>
            </a:r>
          </a:p>
          <a:p>
            <a:pPr marL="742950" lvl="1" indent="-285750">
              <a:spcBef>
                <a:spcPts val="300"/>
              </a:spcBef>
              <a:defRPr sz="2000"/>
            </a:pPr>
            <a:r>
              <a:t>Requirements prioritization and negotiation,</a:t>
            </a:r>
          </a:p>
          <a:p>
            <a:pPr marL="742950" lvl="1" indent="-285750">
              <a:spcBef>
                <a:spcPts val="300"/>
              </a:spcBef>
              <a:defRPr sz="2000"/>
            </a:pPr>
            <a:r>
              <a:t>Requirements specification.</a:t>
            </a:r>
          </a:p>
        </p:txBody>
      </p:sp>
      <p:sp>
        <p:nvSpPr>
          <p:cNvPr id="253"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26</a:t>
            </a:fld>
            <a:endParaRPr/>
          </a:p>
        </p:txBody>
      </p:sp>
      <p:pic>
        <p:nvPicPr>
          <p:cNvPr id="25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974081" y="353889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5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5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57" name="Title 1"/>
          <p:cNvSpPr txBox="1">
            <a:spLocks noGrp="1"/>
          </p:cNvSpPr>
          <p:nvPr>
            <p:ph type="title"/>
          </p:nvPr>
        </p:nvSpPr>
        <p:spPr>
          <a:xfrm>
            <a:off x="457199" y="274638"/>
            <a:ext cx="7293234" cy="1143001"/>
          </a:xfrm>
          <a:prstGeom prst="rect">
            <a:avLst/>
          </a:prstGeom>
        </p:spPr>
        <p:txBody>
          <a:bodyPr/>
          <a:lstStyle/>
          <a:p>
            <a:r>
              <a:t>The requirements elicitation and analysis process </a:t>
            </a:r>
          </a:p>
        </p:txBody>
      </p:sp>
      <p:sp>
        <p:nvSpPr>
          <p:cNvPr id="25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27</a:t>
            </a:fld>
            <a:endParaRPr/>
          </a:p>
        </p:txBody>
      </p:sp>
      <p:pic>
        <p:nvPicPr>
          <p:cNvPr id="26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6634213" y="4790813"/>
            <a:ext cx="571500" cy="571500"/>
          </a:xfrm>
          <a:prstGeom prst="rect">
            <a:avLst/>
          </a:prstGeom>
          <a:ln w="12700">
            <a:miter lim="400000"/>
          </a:ln>
        </p:spPr>
      </p:pic>
      <p:pic>
        <p:nvPicPr>
          <p:cNvPr id="7" name="Picture 3" descr="4.13 RequirementsElicitation.eps"/>
          <p:cNvPicPr>
            <a:picLocks noChangeAspect="1"/>
          </p:cNvPicPr>
          <p:nvPr/>
        </p:nvPicPr>
        <p:blipFill>
          <a:blip r:embed="rId5"/>
          <a:stretch>
            <a:fillRect/>
          </a:stretch>
        </p:blipFill>
        <p:spPr>
          <a:xfrm>
            <a:off x="1520565" y="1923555"/>
            <a:ext cx="4881613" cy="3206750"/>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6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60"/>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Rectangle 2"/>
          <p:cNvSpPr txBox="1">
            <a:spLocks noGrp="1"/>
          </p:cNvSpPr>
          <p:nvPr>
            <p:ph type="title"/>
          </p:nvPr>
        </p:nvSpPr>
        <p:spPr>
          <a:xfrm>
            <a:off x="457199" y="274638"/>
            <a:ext cx="7293234" cy="1143001"/>
          </a:xfrm>
          <a:prstGeom prst="rect">
            <a:avLst/>
          </a:prstGeom>
        </p:spPr>
        <p:txBody>
          <a:bodyPr lIns="44450" tIns="44450" rIns="44450" bIns="44450"/>
          <a:lstStyle/>
          <a:p>
            <a:r>
              <a:t>Process activities</a:t>
            </a:r>
          </a:p>
        </p:txBody>
      </p:sp>
      <p:sp>
        <p:nvSpPr>
          <p:cNvPr id="263" name="Rectangle 3"/>
          <p:cNvSpPr txBox="1">
            <a:spLocks noGrp="1"/>
          </p:cNvSpPr>
          <p:nvPr>
            <p:ph type="body" idx="1"/>
          </p:nvPr>
        </p:nvSpPr>
        <p:spPr>
          <a:xfrm>
            <a:off x="457200" y="1600200"/>
            <a:ext cx="8229600" cy="4525963"/>
          </a:xfrm>
          <a:prstGeom prst="rect">
            <a:avLst/>
          </a:prstGeom>
        </p:spPr>
        <p:txBody>
          <a:bodyPr lIns="44450" tIns="44450" rIns="44450" bIns="44450"/>
          <a:lstStyle/>
          <a:p>
            <a:pPr>
              <a:lnSpc>
                <a:spcPct val="90000"/>
              </a:lnSpc>
            </a:pPr>
            <a:r>
              <a:t>Requirements discovery</a:t>
            </a:r>
          </a:p>
          <a:p>
            <a:pPr marL="742950" lvl="1" indent="-285750">
              <a:lnSpc>
                <a:spcPct val="90000"/>
              </a:lnSpc>
              <a:spcBef>
                <a:spcPts val="300"/>
              </a:spcBef>
              <a:defRPr sz="2000"/>
            </a:pPr>
            <a:r>
              <a:t>Interacting with stakeholders to discover their requirements. Domain requirements are also discovered at this stage.</a:t>
            </a:r>
          </a:p>
          <a:p>
            <a:pPr>
              <a:lnSpc>
                <a:spcPct val="90000"/>
              </a:lnSpc>
            </a:pPr>
            <a:r>
              <a:t>Requirements classification and organisation</a:t>
            </a:r>
          </a:p>
          <a:p>
            <a:pPr marL="742950" lvl="1" indent="-285750">
              <a:lnSpc>
                <a:spcPct val="90000"/>
              </a:lnSpc>
              <a:spcBef>
                <a:spcPts val="300"/>
              </a:spcBef>
              <a:defRPr sz="2000"/>
            </a:pPr>
            <a:r>
              <a:t>Groups related requirements and organises them into coherent clusters.</a:t>
            </a:r>
          </a:p>
          <a:p>
            <a:pPr>
              <a:lnSpc>
                <a:spcPct val="90000"/>
              </a:lnSpc>
            </a:pPr>
            <a:r>
              <a:t>Prioritisation and negotiation</a:t>
            </a:r>
          </a:p>
          <a:p>
            <a:pPr marL="742950" lvl="1" indent="-285750">
              <a:lnSpc>
                <a:spcPct val="90000"/>
              </a:lnSpc>
              <a:spcBef>
                <a:spcPts val="300"/>
              </a:spcBef>
              <a:defRPr sz="2000"/>
            </a:pPr>
            <a:r>
              <a:t>Prioritising requirements and resolving requirements conflicts.</a:t>
            </a:r>
          </a:p>
          <a:p>
            <a:pPr>
              <a:lnSpc>
                <a:spcPct val="90000"/>
              </a:lnSpc>
            </a:pPr>
            <a:r>
              <a:t>Requirements specification</a:t>
            </a:r>
          </a:p>
          <a:p>
            <a:pPr marL="742950" lvl="1" indent="-285750">
              <a:lnSpc>
                <a:spcPct val="90000"/>
              </a:lnSpc>
              <a:spcBef>
                <a:spcPts val="300"/>
              </a:spcBef>
              <a:defRPr sz="2000"/>
            </a:pPr>
            <a:r>
              <a:t>Requirements are documented and input into the next round of the spiral.</a:t>
            </a:r>
          </a:p>
        </p:txBody>
      </p:sp>
      <p:pic>
        <p:nvPicPr>
          <p:cNvPr id="26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671111" y="506527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6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6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67" name="Title 1"/>
          <p:cNvSpPr txBox="1">
            <a:spLocks noGrp="1"/>
          </p:cNvSpPr>
          <p:nvPr>
            <p:ph type="title"/>
          </p:nvPr>
        </p:nvSpPr>
        <p:spPr>
          <a:xfrm>
            <a:off x="457199" y="274638"/>
            <a:ext cx="7293234" cy="1143001"/>
          </a:xfrm>
          <a:prstGeom prst="rect">
            <a:avLst/>
          </a:prstGeom>
        </p:spPr>
        <p:txBody>
          <a:bodyPr/>
          <a:lstStyle/>
          <a:p>
            <a:r>
              <a:t>Requirements discovery</a:t>
            </a:r>
          </a:p>
        </p:txBody>
      </p:sp>
      <p:sp>
        <p:nvSpPr>
          <p:cNvPr id="268" name="Content Placeholder 2"/>
          <p:cNvSpPr txBox="1">
            <a:spLocks noGrp="1"/>
          </p:cNvSpPr>
          <p:nvPr>
            <p:ph type="body" idx="1"/>
          </p:nvPr>
        </p:nvSpPr>
        <p:spPr>
          <a:xfrm>
            <a:off x="457200" y="1600200"/>
            <a:ext cx="8229600" cy="4525963"/>
          </a:xfrm>
          <a:prstGeom prst="rect">
            <a:avLst/>
          </a:prstGeom>
        </p:spPr>
        <p:txBody>
          <a:bodyPr/>
          <a:lstStyle/>
          <a:p>
            <a:r>
              <a:rPr dirty="0"/>
              <a:t>The process of gathering information about the required and existing systems and distilling the user and system requirements from this information.</a:t>
            </a:r>
          </a:p>
          <a:p>
            <a:r>
              <a:rPr dirty="0">
                <a:solidFill>
                  <a:srgbClr val="FF0000"/>
                </a:solidFill>
              </a:rPr>
              <a:t>Interaction is with system stakeholders from managers to external regulators.</a:t>
            </a:r>
          </a:p>
          <a:p>
            <a:r>
              <a:rPr dirty="0"/>
              <a:t>Systems normally have a range of stakeholders.</a:t>
            </a:r>
          </a:p>
        </p:txBody>
      </p:sp>
      <p:sp>
        <p:nvSpPr>
          <p:cNvPr id="26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29</a:t>
            </a:fld>
            <a:endParaRPr/>
          </a:p>
        </p:txBody>
      </p:sp>
      <p:pic>
        <p:nvPicPr>
          <p:cNvPr id="270"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857750" y="452799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7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7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13" name="Rectangle 2"/>
          <p:cNvSpPr txBox="1">
            <a:spLocks noGrp="1"/>
          </p:cNvSpPr>
          <p:nvPr>
            <p:ph type="title"/>
          </p:nvPr>
        </p:nvSpPr>
        <p:spPr>
          <a:xfrm>
            <a:off x="457199" y="274638"/>
            <a:ext cx="7293234" cy="1143001"/>
          </a:xfrm>
          <a:prstGeom prst="rect">
            <a:avLst/>
          </a:prstGeom>
        </p:spPr>
        <p:txBody>
          <a:bodyPr lIns="44450" tIns="44450" rIns="44450" bIns="44450"/>
          <a:lstStyle/>
          <a:p>
            <a:r>
              <a:t>Requirements engineering</a:t>
            </a:r>
          </a:p>
        </p:txBody>
      </p:sp>
      <p:sp>
        <p:nvSpPr>
          <p:cNvPr id="114" name="Rectangle 3"/>
          <p:cNvSpPr txBox="1">
            <a:spLocks noGrp="1"/>
          </p:cNvSpPr>
          <p:nvPr>
            <p:ph type="body" idx="1"/>
          </p:nvPr>
        </p:nvSpPr>
        <p:spPr>
          <a:xfrm>
            <a:off x="457200" y="1600200"/>
            <a:ext cx="8229600" cy="4525963"/>
          </a:xfrm>
          <a:prstGeom prst="rect">
            <a:avLst/>
          </a:prstGeom>
        </p:spPr>
        <p:txBody>
          <a:bodyPr lIns="44450" tIns="44450" rIns="44450" bIns="44450"/>
          <a:lstStyle/>
          <a:p>
            <a:pPr>
              <a:defRPr>
                <a:solidFill>
                  <a:srgbClr val="FF0000"/>
                </a:solidFill>
              </a:defRPr>
            </a:pPr>
            <a:r>
              <a:t>The process of establishing the services </a:t>
            </a:r>
            <a:r>
              <a:rPr>
                <a:solidFill>
                  <a:srgbClr val="46424D"/>
                </a:solidFill>
              </a:rPr>
              <a:t>that the customer requires from a system and </a:t>
            </a:r>
            <a:r>
              <a:t>the constraints </a:t>
            </a:r>
            <a:r>
              <a:rPr>
                <a:solidFill>
                  <a:srgbClr val="46424D"/>
                </a:solidFill>
              </a:rPr>
              <a:t>under which it operates and is developed.</a:t>
            </a:r>
          </a:p>
          <a:p>
            <a:pPr>
              <a:defRPr>
                <a:solidFill>
                  <a:srgbClr val="FF0000"/>
                </a:solidFill>
              </a:defRPr>
            </a:pPr>
            <a:r>
              <a:t>The requirements themselves are the descriptions </a:t>
            </a:r>
            <a:r>
              <a:rPr>
                <a:solidFill>
                  <a:srgbClr val="46424D"/>
                </a:solidFill>
              </a:rPr>
              <a:t>of the system services and constraints that are generated during the requirements engineering process.</a:t>
            </a:r>
          </a:p>
        </p:txBody>
      </p:sp>
      <p:sp>
        <p:nvSpPr>
          <p:cNvPr id="115"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a:t>
            </a:fld>
            <a:endParaRPr/>
          </a:p>
        </p:txBody>
      </p:sp>
      <p:pic>
        <p:nvPicPr>
          <p:cNvPr id="11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4515779"/>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16"/>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75" name="Title 1"/>
          <p:cNvSpPr txBox="1">
            <a:spLocks noGrp="1"/>
          </p:cNvSpPr>
          <p:nvPr>
            <p:ph type="title"/>
          </p:nvPr>
        </p:nvSpPr>
        <p:spPr>
          <a:xfrm>
            <a:off x="457199" y="274638"/>
            <a:ext cx="7293234" cy="1143001"/>
          </a:xfrm>
          <a:prstGeom prst="rect">
            <a:avLst/>
          </a:prstGeom>
        </p:spPr>
        <p:txBody>
          <a:bodyPr/>
          <a:lstStyle/>
          <a:p>
            <a:r>
              <a:t>Stakeholders in the MHC-PMS</a:t>
            </a:r>
          </a:p>
        </p:txBody>
      </p:sp>
      <p:sp>
        <p:nvSpPr>
          <p:cNvPr id="276" name="Content Placeholder 2"/>
          <p:cNvSpPr txBox="1">
            <a:spLocks noGrp="1"/>
          </p:cNvSpPr>
          <p:nvPr>
            <p:ph type="body" idx="1"/>
          </p:nvPr>
        </p:nvSpPr>
        <p:spPr>
          <a:xfrm>
            <a:off x="457200" y="1600200"/>
            <a:ext cx="8229600" cy="4525963"/>
          </a:xfrm>
          <a:prstGeom prst="rect">
            <a:avLst/>
          </a:prstGeom>
        </p:spPr>
        <p:txBody>
          <a:bodyPr/>
          <a:lstStyle/>
          <a:p>
            <a:r>
              <a:t>Patients</a:t>
            </a:r>
            <a:r>
              <a:rPr i="1"/>
              <a:t> </a:t>
            </a:r>
            <a:r>
              <a:t>whose information is recorded in the system.</a:t>
            </a:r>
          </a:p>
          <a:p>
            <a:r>
              <a:t>Doctors</a:t>
            </a:r>
            <a:r>
              <a:rPr i="1"/>
              <a:t> </a:t>
            </a:r>
            <a:r>
              <a:t>who are responsible for assessing and treating patients.</a:t>
            </a:r>
          </a:p>
          <a:p>
            <a:r>
              <a:t>Nurses who coordinate the consultations with doctors and administer some treatments.</a:t>
            </a:r>
          </a:p>
          <a:p>
            <a:r>
              <a:t>Medical receptionists</a:t>
            </a:r>
            <a:r>
              <a:rPr i="1"/>
              <a:t> </a:t>
            </a:r>
            <a:r>
              <a:t>who manage patients’ appointments.</a:t>
            </a:r>
          </a:p>
          <a:p>
            <a:r>
              <a:t>IT staff who are responsible for installing and maintaining the system.</a:t>
            </a:r>
          </a:p>
          <a:p>
            <a:pPr>
              <a:buSzTx/>
              <a:buFont typeface="Wingdings"/>
              <a:buNone/>
            </a:pPr>
            <a:r>
              <a:t>	</a:t>
            </a:r>
          </a:p>
        </p:txBody>
      </p:sp>
      <p:sp>
        <p:nvSpPr>
          <p:cNvPr id="277"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30</a:t>
            </a:fld>
            <a:endParaRPr/>
          </a:p>
        </p:txBody>
      </p:sp>
      <p:pic>
        <p:nvPicPr>
          <p:cNvPr id="27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999432" y="494316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7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78"/>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81" name="Title 1"/>
          <p:cNvSpPr txBox="1">
            <a:spLocks noGrp="1"/>
          </p:cNvSpPr>
          <p:nvPr>
            <p:ph type="title"/>
          </p:nvPr>
        </p:nvSpPr>
        <p:spPr>
          <a:xfrm>
            <a:off x="457199" y="274638"/>
            <a:ext cx="7293234" cy="1143001"/>
          </a:xfrm>
          <a:prstGeom prst="rect">
            <a:avLst/>
          </a:prstGeom>
        </p:spPr>
        <p:txBody>
          <a:bodyPr/>
          <a:lstStyle/>
          <a:p>
            <a:r>
              <a:t>Stakeholders in the MHC-PMS</a:t>
            </a:r>
          </a:p>
        </p:txBody>
      </p:sp>
      <p:sp>
        <p:nvSpPr>
          <p:cNvPr id="282" name="Content Placeholder 2"/>
          <p:cNvSpPr txBox="1">
            <a:spLocks noGrp="1"/>
          </p:cNvSpPr>
          <p:nvPr>
            <p:ph type="body" idx="1"/>
          </p:nvPr>
        </p:nvSpPr>
        <p:spPr>
          <a:xfrm>
            <a:off x="457200" y="1600200"/>
            <a:ext cx="8229600" cy="4525963"/>
          </a:xfrm>
          <a:prstGeom prst="rect">
            <a:avLst/>
          </a:prstGeom>
        </p:spPr>
        <p:txBody>
          <a:bodyPr/>
          <a:lstStyle/>
          <a:p>
            <a:r>
              <a:t>A medical ethics manager who must ensure that the system meets current ethical guidelines for patient care.</a:t>
            </a:r>
          </a:p>
          <a:p>
            <a:r>
              <a:t>Health care managers</a:t>
            </a:r>
            <a:r>
              <a:rPr i="1"/>
              <a:t> </a:t>
            </a:r>
            <a:r>
              <a:t>who obtain management information from the system.</a:t>
            </a:r>
          </a:p>
          <a:p>
            <a:r>
              <a:t>Medical records staff</a:t>
            </a:r>
            <a:r>
              <a:rPr i="1"/>
              <a:t> </a:t>
            </a:r>
            <a:r>
              <a:t>who are responsible for ensuring that system information can be maintained and preserved, and that record keeping procedures have been properly implemented.</a:t>
            </a:r>
          </a:p>
        </p:txBody>
      </p:sp>
      <p:sp>
        <p:nvSpPr>
          <p:cNvPr id="283"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31</a:t>
            </a:fld>
            <a:endParaRPr/>
          </a:p>
        </p:txBody>
      </p:sp>
      <p:pic>
        <p:nvPicPr>
          <p:cNvPr id="28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817660" y="494316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8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84"/>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Footer Placeholder 3"/>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87" name="Title 1"/>
          <p:cNvSpPr txBox="1">
            <a:spLocks noGrp="1"/>
          </p:cNvSpPr>
          <p:nvPr>
            <p:ph type="title"/>
          </p:nvPr>
        </p:nvSpPr>
        <p:spPr>
          <a:xfrm>
            <a:off x="457199" y="274638"/>
            <a:ext cx="7293234" cy="1143001"/>
          </a:xfrm>
          <a:prstGeom prst="rect">
            <a:avLst/>
          </a:prstGeom>
        </p:spPr>
        <p:txBody>
          <a:bodyPr/>
          <a:lstStyle/>
          <a:p>
            <a:r>
              <a:t>Interviewing</a:t>
            </a:r>
          </a:p>
        </p:txBody>
      </p:sp>
      <p:sp>
        <p:nvSpPr>
          <p:cNvPr id="288" name="Content Placeholder 2"/>
          <p:cNvSpPr txBox="1">
            <a:spLocks noGrp="1"/>
          </p:cNvSpPr>
          <p:nvPr>
            <p:ph type="body" idx="1"/>
          </p:nvPr>
        </p:nvSpPr>
        <p:spPr>
          <a:xfrm>
            <a:off x="457200" y="1600200"/>
            <a:ext cx="8229600" cy="4525963"/>
          </a:xfrm>
          <a:prstGeom prst="rect">
            <a:avLst/>
          </a:prstGeom>
        </p:spPr>
        <p:txBody>
          <a:bodyPr/>
          <a:lstStyle/>
          <a:p>
            <a:r>
              <a:rPr dirty="0"/>
              <a:t>Formal or informal interviews with stakeholders are part of most RE processes.</a:t>
            </a:r>
          </a:p>
          <a:p>
            <a:r>
              <a:rPr dirty="0"/>
              <a:t>Types of interview</a:t>
            </a:r>
          </a:p>
          <a:p>
            <a:pPr marL="742950" lvl="1" indent="-285750">
              <a:spcBef>
                <a:spcPts val="300"/>
              </a:spcBef>
              <a:defRPr sz="2000"/>
            </a:pPr>
            <a:r>
              <a:rPr dirty="0">
                <a:solidFill>
                  <a:srgbClr val="FF0000"/>
                </a:solidFill>
              </a:rPr>
              <a:t>Closed interviews </a:t>
            </a:r>
            <a:r>
              <a:rPr dirty="0">
                <a:solidFill>
                  <a:schemeClr val="tx1"/>
                </a:solidFill>
              </a:rPr>
              <a:t>based on pre-determined list of questions</a:t>
            </a:r>
          </a:p>
          <a:p>
            <a:pPr marL="742950" lvl="1" indent="-285750">
              <a:spcBef>
                <a:spcPts val="300"/>
              </a:spcBef>
              <a:defRPr sz="2000"/>
            </a:pPr>
            <a:r>
              <a:rPr dirty="0">
                <a:solidFill>
                  <a:srgbClr val="FF0000"/>
                </a:solidFill>
              </a:rPr>
              <a:t>Open interviews</a:t>
            </a:r>
            <a:r>
              <a:rPr dirty="0"/>
              <a:t> where various issues are explored with stakeholders.</a:t>
            </a:r>
          </a:p>
          <a:p>
            <a:r>
              <a:rPr dirty="0"/>
              <a:t>Effective interviewing</a:t>
            </a:r>
          </a:p>
          <a:p>
            <a:pPr marL="742950" lvl="1" indent="-285750">
              <a:spcBef>
                <a:spcPts val="300"/>
              </a:spcBef>
              <a:defRPr sz="2000"/>
            </a:pPr>
            <a:r>
              <a:rPr dirty="0">
                <a:solidFill>
                  <a:schemeClr val="tx1"/>
                </a:solidFill>
              </a:rPr>
              <a:t>Be </a:t>
            </a:r>
            <a:r>
              <a:rPr dirty="0">
                <a:solidFill>
                  <a:schemeClr val="tx1"/>
                </a:solidFill>
              </a:rPr>
              <a:t>open-minded</a:t>
            </a:r>
            <a:r>
              <a:rPr dirty="0">
                <a:solidFill>
                  <a:schemeClr val="tx1"/>
                </a:solidFill>
              </a:rPr>
              <a:t>, </a:t>
            </a:r>
            <a:r>
              <a:rPr dirty="0"/>
              <a:t>avoid pre-conceived ideas about the requirements and are willing to listen to stakeholders. </a:t>
            </a:r>
          </a:p>
          <a:p>
            <a:pPr marL="742950" lvl="1" indent="-285750">
              <a:spcBef>
                <a:spcPts val="300"/>
              </a:spcBef>
              <a:defRPr sz="2000"/>
            </a:pPr>
            <a:r>
              <a:rPr dirty="0"/>
              <a:t>Prompt the interviewee to get discussions going using a springboard question, a requirements proposal, or by working together on a prototype system. </a:t>
            </a:r>
          </a:p>
        </p:txBody>
      </p:sp>
      <p:sp>
        <p:nvSpPr>
          <p:cNvPr id="289"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32</a:t>
            </a:fld>
            <a:endParaRPr/>
          </a:p>
        </p:txBody>
      </p:sp>
      <p:pic>
        <p:nvPicPr>
          <p:cNvPr id="29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231467" y="3563321"/>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9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90"/>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Rectangle 2"/>
          <p:cNvSpPr txBox="1">
            <a:spLocks noGrp="1"/>
          </p:cNvSpPr>
          <p:nvPr>
            <p:ph type="title"/>
          </p:nvPr>
        </p:nvSpPr>
        <p:spPr>
          <a:xfrm>
            <a:off x="457199" y="274638"/>
            <a:ext cx="7293234" cy="1143001"/>
          </a:xfrm>
          <a:prstGeom prst="rect">
            <a:avLst/>
          </a:prstGeom>
        </p:spPr>
        <p:txBody>
          <a:bodyPr/>
          <a:lstStyle/>
          <a:p>
            <a:r>
              <a:t>Interviews in practice</a:t>
            </a:r>
          </a:p>
        </p:txBody>
      </p:sp>
      <p:sp>
        <p:nvSpPr>
          <p:cNvPr id="293" name="Rectangle 3"/>
          <p:cNvSpPr txBox="1">
            <a:spLocks noGrp="1"/>
          </p:cNvSpPr>
          <p:nvPr>
            <p:ph type="body" idx="1"/>
          </p:nvPr>
        </p:nvSpPr>
        <p:spPr>
          <a:xfrm>
            <a:off x="457200" y="1600200"/>
            <a:ext cx="8229600" cy="4525963"/>
          </a:xfrm>
          <a:prstGeom prst="rect">
            <a:avLst/>
          </a:prstGeom>
        </p:spPr>
        <p:txBody>
          <a:bodyPr/>
          <a:lstStyle/>
          <a:p>
            <a:pPr>
              <a:lnSpc>
                <a:spcPct val="90000"/>
              </a:lnSpc>
            </a:pPr>
            <a:r>
              <a:rPr dirty="0"/>
              <a:t>Normally a mix of closed and open-ended interviewing.</a:t>
            </a:r>
          </a:p>
          <a:p>
            <a:pPr>
              <a:lnSpc>
                <a:spcPct val="90000"/>
              </a:lnSpc>
            </a:pPr>
            <a:r>
              <a:rPr dirty="0"/>
              <a:t>Interviews are good for getting an overall understanding of what stakeholders do and how they might interact with the system.</a:t>
            </a:r>
          </a:p>
          <a:p>
            <a:pPr>
              <a:lnSpc>
                <a:spcPct val="90000"/>
              </a:lnSpc>
            </a:pPr>
            <a:r>
              <a:rPr dirty="0">
                <a:solidFill>
                  <a:srgbClr val="FF0000"/>
                </a:solidFill>
              </a:rPr>
              <a:t>Interviews are not good for understanding domain requirements</a:t>
            </a:r>
          </a:p>
          <a:p>
            <a:pPr marL="742950" lvl="1" indent="-285750">
              <a:lnSpc>
                <a:spcPct val="90000"/>
              </a:lnSpc>
              <a:spcBef>
                <a:spcPts val="300"/>
              </a:spcBef>
              <a:defRPr sz="2000"/>
            </a:pPr>
            <a:r>
              <a:rPr dirty="0"/>
              <a:t>Requirements engineers cannot understand specific domain terminology;</a:t>
            </a:r>
          </a:p>
          <a:p>
            <a:pPr marL="742950" lvl="1" indent="-285750">
              <a:lnSpc>
                <a:spcPct val="90000"/>
              </a:lnSpc>
              <a:spcBef>
                <a:spcPts val="300"/>
              </a:spcBef>
              <a:defRPr sz="2000"/>
            </a:pPr>
            <a:r>
              <a:rPr dirty="0"/>
              <a:t>Some domain knowledge is so familiar that people find it hard to articulate or think that it isn’t worth articulating.</a:t>
            </a:r>
          </a:p>
        </p:txBody>
      </p:sp>
      <p:pic>
        <p:nvPicPr>
          <p:cNvPr id="29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426864" y="5211806"/>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9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294"/>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297" name="Rectangle 2"/>
          <p:cNvSpPr txBox="1">
            <a:spLocks noGrp="1"/>
          </p:cNvSpPr>
          <p:nvPr>
            <p:ph type="title"/>
          </p:nvPr>
        </p:nvSpPr>
        <p:spPr>
          <a:xfrm>
            <a:off x="457199" y="274638"/>
            <a:ext cx="7293234" cy="1143001"/>
          </a:xfrm>
          <a:prstGeom prst="rect">
            <a:avLst/>
          </a:prstGeom>
        </p:spPr>
        <p:txBody>
          <a:bodyPr lIns="44450" tIns="44450" rIns="44450" bIns="44450"/>
          <a:lstStyle/>
          <a:p>
            <a:r>
              <a:t>Ethnography</a:t>
            </a:r>
          </a:p>
        </p:txBody>
      </p:sp>
      <p:sp>
        <p:nvSpPr>
          <p:cNvPr id="298" name="Rectangle 3"/>
          <p:cNvSpPr txBox="1">
            <a:spLocks noGrp="1"/>
          </p:cNvSpPr>
          <p:nvPr>
            <p:ph type="body" idx="1"/>
          </p:nvPr>
        </p:nvSpPr>
        <p:spPr>
          <a:xfrm>
            <a:off x="457200" y="1600200"/>
            <a:ext cx="8229600" cy="4525963"/>
          </a:xfrm>
          <a:prstGeom prst="rect">
            <a:avLst/>
          </a:prstGeom>
        </p:spPr>
        <p:txBody>
          <a:bodyPr lIns="44450" tIns="44450" rIns="44450" bIns="44450"/>
          <a:lstStyle/>
          <a:p>
            <a:r>
              <a:t>A social scientist </a:t>
            </a:r>
            <a:r>
              <a:rPr>
                <a:solidFill>
                  <a:srgbClr val="FF0000"/>
                </a:solidFill>
              </a:rPr>
              <a:t>spends a considerable time observing and analysing how people actually work.</a:t>
            </a:r>
          </a:p>
          <a:p>
            <a:r>
              <a:t>People do not have to explain or articulate their work.</a:t>
            </a:r>
          </a:p>
          <a:p>
            <a:r>
              <a:t>Social and organisational factors of importance may be observed.</a:t>
            </a:r>
          </a:p>
          <a:p>
            <a:r>
              <a:t>Ethnographic studies have shown that work is usually richer and more complex than suggested by simple system models.</a:t>
            </a:r>
          </a:p>
        </p:txBody>
      </p:sp>
      <p:sp>
        <p:nvSpPr>
          <p:cNvPr id="299"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34</a:t>
            </a:fld>
            <a:endParaRPr/>
          </a:p>
        </p:txBody>
      </p:sp>
      <p:pic>
        <p:nvPicPr>
          <p:cNvPr id="300"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469894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0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00"/>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303" name="Rectangle 2"/>
          <p:cNvSpPr txBox="1">
            <a:spLocks noGrp="1"/>
          </p:cNvSpPr>
          <p:nvPr>
            <p:ph type="title"/>
          </p:nvPr>
        </p:nvSpPr>
        <p:spPr>
          <a:xfrm>
            <a:off x="457199" y="274638"/>
            <a:ext cx="7293234" cy="1143001"/>
          </a:xfrm>
          <a:prstGeom prst="rect">
            <a:avLst/>
          </a:prstGeom>
        </p:spPr>
        <p:txBody>
          <a:bodyPr/>
          <a:lstStyle/>
          <a:p>
            <a:r>
              <a:t>Scope of ethnography</a:t>
            </a:r>
          </a:p>
        </p:txBody>
      </p:sp>
      <p:sp>
        <p:nvSpPr>
          <p:cNvPr id="304" name="Rectangle 3"/>
          <p:cNvSpPr txBox="1">
            <a:spLocks noGrp="1"/>
          </p:cNvSpPr>
          <p:nvPr>
            <p:ph type="body" idx="1"/>
          </p:nvPr>
        </p:nvSpPr>
        <p:spPr>
          <a:xfrm>
            <a:off x="457200" y="1600200"/>
            <a:ext cx="8229600" cy="4525963"/>
          </a:xfrm>
          <a:prstGeom prst="rect">
            <a:avLst/>
          </a:prstGeom>
        </p:spPr>
        <p:txBody>
          <a:bodyPr/>
          <a:lstStyle/>
          <a:p>
            <a:r>
              <a:rPr dirty="0"/>
              <a:t>Requirements that are derived from the way that people actually work rather than the way I which process definitions suggest that they ought to work.</a:t>
            </a:r>
          </a:p>
          <a:p>
            <a:r>
              <a:rPr dirty="0"/>
              <a:t>Requirements that are derived from cooperation and awareness of other people’s activities.</a:t>
            </a:r>
          </a:p>
          <a:p>
            <a:pPr marL="742950" lvl="1" indent="-285750">
              <a:spcBef>
                <a:spcPts val="300"/>
              </a:spcBef>
              <a:defRPr sz="2000"/>
            </a:pPr>
            <a:r>
              <a:rPr dirty="0"/>
              <a:t>Awareness of what other people are doing leads to changes in the ways in which we do things.</a:t>
            </a:r>
          </a:p>
          <a:p>
            <a:pPr>
              <a:defRPr>
                <a:solidFill>
                  <a:srgbClr val="FF0000"/>
                </a:solidFill>
              </a:defRPr>
            </a:pPr>
            <a:r>
              <a:rPr dirty="0"/>
              <a:t>Ethnography is effective for understanding existing processes but cannot identify new features</a:t>
            </a:r>
            <a:r>
              <a:rPr dirty="0">
                <a:solidFill>
                  <a:srgbClr val="46424D"/>
                </a:solidFill>
              </a:rPr>
              <a:t> that should be added to a system.</a:t>
            </a:r>
          </a:p>
        </p:txBody>
      </p:sp>
      <p:sp>
        <p:nvSpPr>
          <p:cNvPr id="305"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35</a:t>
            </a:fld>
            <a:endParaRPr/>
          </a:p>
        </p:txBody>
      </p:sp>
      <p:pic>
        <p:nvPicPr>
          <p:cNvPr id="306"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688331" y="501643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0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06"/>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309" name="Rectangle 2"/>
          <p:cNvSpPr txBox="1">
            <a:spLocks noGrp="1"/>
          </p:cNvSpPr>
          <p:nvPr>
            <p:ph type="title"/>
          </p:nvPr>
        </p:nvSpPr>
        <p:spPr>
          <a:xfrm>
            <a:off x="457199" y="274638"/>
            <a:ext cx="7293234" cy="1143001"/>
          </a:xfrm>
          <a:prstGeom prst="rect">
            <a:avLst/>
          </a:prstGeom>
        </p:spPr>
        <p:txBody>
          <a:bodyPr lIns="44450" tIns="44450" rIns="44450" bIns="44450"/>
          <a:lstStyle/>
          <a:p>
            <a:r>
              <a:t>Focused ethnography</a:t>
            </a:r>
          </a:p>
        </p:txBody>
      </p:sp>
      <p:sp>
        <p:nvSpPr>
          <p:cNvPr id="310" name="Rectangle 3"/>
          <p:cNvSpPr txBox="1">
            <a:spLocks noGrp="1"/>
          </p:cNvSpPr>
          <p:nvPr>
            <p:ph type="body" idx="1"/>
          </p:nvPr>
        </p:nvSpPr>
        <p:spPr>
          <a:xfrm>
            <a:off x="457200" y="1600200"/>
            <a:ext cx="8229600" cy="4525963"/>
          </a:xfrm>
          <a:prstGeom prst="rect">
            <a:avLst/>
          </a:prstGeom>
        </p:spPr>
        <p:txBody>
          <a:bodyPr lIns="44450" tIns="44450" rIns="44450" bIns="44450"/>
          <a:lstStyle/>
          <a:p>
            <a:pPr>
              <a:lnSpc>
                <a:spcPct val="90000"/>
              </a:lnSpc>
            </a:pPr>
            <a:r>
              <a:rPr dirty="0"/>
              <a:t>Developed in a project studying the air traffic control process</a:t>
            </a:r>
          </a:p>
          <a:p>
            <a:pPr>
              <a:lnSpc>
                <a:spcPct val="90000"/>
              </a:lnSpc>
            </a:pPr>
            <a:r>
              <a:rPr dirty="0"/>
              <a:t>Combines ethnography with prototyping</a:t>
            </a:r>
          </a:p>
          <a:p>
            <a:pPr>
              <a:lnSpc>
                <a:spcPct val="90000"/>
              </a:lnSpc>
            </a:pPr>
            <a:r>
              <a:rPr dirty="0">
                <a:solidFill>
                  <a:srgbClr val="FF0000"/>
                </a:solidFill>
              </a:rPr>
              <a:t>Prototype development results in unanswered questions which focus the ethnographic analysis.</a:t>
            </a:r>
          </a:p>
          <a:p>
            <a:pPr>
              <a:lnSpc>
                <a:spcPct val="90000"/>
              </a:lnSpc>
            </a:pPr>
            <a:r>
              <a:rPr dirty="0"/>
              <a:t>The problem with ethnography is that it studies existing practices which may have some historical basis which is no longer relevant.</a:t>
            </a:r>
          </a:p>
        </p:txBody>
      </p:sp>
      <p:sp>
        <p:nvSpPr>
          <p:cNvPr id="311" name="Slide Number Placeholder 3"/>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36</a:t>
            </a:fld>
            <a:endParaRPr/>
          </a:p>
        </p:txBody>
      </p:sp>
      <p:pic>
        <p:nvPicPr>
          <p:cNvPr id="31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011645" y="5065274"/>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12"/>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315" name="Title 1"/>
          <p:cNvSpPr txBox="1">
            <a:spLocks noGrp="1"/>
          </p:cNvSpPr>
          <p:nvPr>
            <p:ph type="title"/>
          </p:nvPr>
        </p:nvSpPr>
        <p:spPr>
          <a:xfrm>
            <a:off x="457199" y="274638"/>
            <a:ext cx="7293234" cy="1143001"/>
          </a:xfrm>
          <a:prstGeom prst="rect">
            <a:avLst/>
          </a:prstGeom>
        </p:spPr>
        <p:txBody>
          <a:bodyPr/>
          <a:lstStyle/>
          <a:p>
            <a:r>
              <a:t>Ethnography and prototyping for requirements analysis </a:t>
            </a:r>
          </a:p>
        </p:txBody>
      </p:sp>
      <p:sp>
        <p:nvSpPr>
          <p:cNvPr id="317" name="Slide Number Placeholder 4"/>
          <p:cNvSpPr txBox="1">
            <a:spLocks noGrp="1"/>
          </p:cNvSpPr>
          <p:nvPr>
            <p:ph type="sldNum" sz="quarter" idx="2"/>
          </p:nvPr>
        </p:nvSpPr>
        <p:spPr>
          <a:xfrm>
            <a:off x="8428176" y="6414760"/>
            <a:ext cx="258624"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37</a:t>
            </a:fld>
            <a:endParaRPr/>
          </a:p>
        </p:txBody>
      </p:sp>
      <p:pic>
        <p:nvPicPr>
          <p:cNvPr id="318"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6306154" y="5089696"/>
            <a:ext cx="571500" cy="571500"/>
          </a:xfrm>
          <a:prstGeom prst="rect">
            <a:avLst/>
          </a:prstGeom>
          <a:ln w="12700">
            <a:miter lim="400000"/>
          </a:ln>
        </p:spPr>
      </p:pic>
      <p:pic>
        <p:nvPicPr>
          <p:cNvPr id="7" name="Picture 3" descr="4.16 Ethno-prototyping.eps"/>
          <p:cNvPicPr>
            <a:picLocks noChangeAspect="1"/>
          </p:cNvPicPr>
          <p:nvPr/>
        </p:nvPicPr>
        <p:blipFill>
          <a:blip r:embed="rId6"/>
          <a:stretch>
            <a:fillRect/>
          </a:stretch>
        </p:blipFill>
        <p:spPr>
          <a:xfrm>
            <a:off x="837691" y="2428648"/>
            <a:ext cx="7394864" cy="1936750"/>
          </a:xfrm>
          <a:prstGeom prst="rect">
            <a:avLst/>
          </a:prstGeom>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3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19" name="Rectangle 2"/>
          <p:cNvSpPr txBox="1">
            <a:spLocks noGrp="1"/>
          </p:cNvSpPr>
          <p:nvPr>
            <p:ph type="title"/>
          </p:nvPr>
        </p:nvSpPr>
        <p:spPr>
          <a:xfrm>
            <a:off x="457199" y="274638"/>
            <a:ext cx="7293234" cy="1143001"/>
          </a:xfrm>
          <a:prstGeom prst="rect">
            <a:avLst/>
          </a:prstGeom>
        </p:spPr>
        <p:txBody>
          <a:bodyPr lIns="44450" tIns="44450" rIns="44450" bIns="44450"/>
          <a:lstStyle/>
          <a:p>
            <a:r>
              <a:t>What is a requirement?</a:t>
            </a:r>
          </a:p>
        </p:txBody>
      </p:sp>
      <p:sp>
        <p:nvSpPr>
          <p:cNvPr id="120" name="Rectangle 3"/>
          <p:cNvSpPr txBox="1">
            <a:spLocks noGrp="1"/>
          </p:cNvSpPr>
          <p:nvPr>
            <p:ph type="body" idx="1"/>
          </p:nvPr>
        </p:nvSpPr>
        <p:spPr>
          <a:xfrm>
            <a:off x="457200" y="1600200"/>
            <a:ext cx="8229600" cy="4525963"/>
          </a:xfrm>
          <a:prstGeom prst="rect">
            <a:avLst/>
          </a:prstGeom>
        </p:spPr>
        <p:txBody>
          <a:bodyPr lIns="44450" tIns="44450" rIns="44450" bIns="44450"/>
          <a:lstStyle/>
          <a:p>
            <a:pPr>
              <a:lnSpc>
                <a:spcPct val="90000"/>
              </a:lnSpc>
            </a:pPr>
            <a:r>
              <a:t>It may </a:t>
            </a:r>
            <a:r>
              <a:rPr>
                <a:solidFill>
                  <a:srgbClr val="FF0000"/>
                </a:solidFill>
              </a:rPr>
              <a:t>range from a high-level abstract statement </a:t>
            </a:r>
            <a:r>
              <a:t>of a service or of a system constraint </a:t>
            </a:r>
            <a:r>
              <a:rPr>
                <a:solidFill>
                  <a:srgbClr val="FF0000"/>
                </a:solidFill>
              </a:rPr>
              <a:t>to a detailed mathematical functional specification</a:t>
            </a:r>
            <a:r>
              <a:t>.</a:t>
            </a:r>
          </a:p>
          <a:p>
            <a:pPr>
              <a:lnSpc>
                <a:spcPct val="90000"/>
              </a:lnSpc>
            </a:pPr>
            <a:r>
              <a:t>This is inevitable as requirements may serve a dual function</a:t>
            </a:r>
          </a:p>
          <a:p>
            <a:pPr marL="742950" lvl="1" indent="-285750">
              <a:lnSpc>
                <a:spcPct val="90000"/>
              </a:lnSpc>
              <a:spcBef>
                <a:spcPts val="300"/>
              </a:spcBef>
              <a:defRPr sz="2000"/>
            </a:pPr>
            <a:r>
              <a:t>May be the basis for a bid for a contract - </a:t>
            </a:r>
            <a:r>
              <a:rPr>
                <a:solidFill>
                  <a:srgbClr val="FF0000"/>
                </a:solidFill>
              </a:rPr>
              <a:t>therefore must be open to interpretation;</a:t>
            </a:r>
          </a:p>
          <a:p>
            <a:pPr marL="742950" lvl="1" indent="-285750">
              <a:lnSpc>
                <a:spcPct val="90000"/>
              </a:lnSpc>
              <a:spcBef>
                <a:spcPts val="300"/>
              </a:spcBef>
              <a:defRPr sz="2000"/>
            </a:pPr>
            <a:r>
              <a:t>May be the basis for the contract itself - therefore </a:t>
            </a:r>
            <a:r>
              <a:rPr>
                <a:solidFill>
                  <a:srgbClr val="FF0000"/>
                </a:solidFill>
              </a:rPr>
              <a:t>must be defined in detail;</a:t>
            </a:r>
          </a:p>
          <a:p>
            <a:pPr marL="742950" lvl="1" indent="-285750">
              <a:lnSpc>
                <a:spcPct val="90000"/>
              </a:lnSpc>
              <a:spcBef>
                <a:spcPts val="300"/>
              </a:spcBef>
              <a:defRPr sz="2000"/>
            </a:pPr>
            <a:r>
              <a:t>Both these statements may be called requirements.</a:t>
            </a:r>
          </a:p>
        </p:txBody>
      </p:sp>
      <p:sp>
        <p:nvSpPr>
          <p:cNvPr id="121"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a:t>
            </a:fld>
            <a:endParaRPr/>
          </a:p>
        </p:txBody>
      </p:sp>
      <p:pic>
        <p:nvPicPr>
          <p:cNvPr id="12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857750" y="4979797"/>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Footer Placeholder 7"/>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25" name="Rectangle 2"/>
          <p:cNvSpPr txBox="1">
            <a:spLocks noGrp="1"/>
          </p:cNvSpPr>
          <p:nvPr>
            <p:ph type="title"/>
          </p:nvPr>
        </p:nvSpPr>
        <p:spPr>
          <a:xfrm>
            <a:off x="457199" y="274638"/>
            <a:ext cx="7293234" cy="1143001"/>
          </a:xfrm>
          <a:prstGeom prst="rect">
            <a:avLst/>
          </a:prstGeom>
        </p:spPr>
        <p:txBody>
          <a:bodyPr/>
          <a:lstStyle/>
          <a:p>
            <a:r>
              <a:t>Requirements abstraction (Davis)</a:t>
            </a:r>
          </a:p>
        </p:txBody>
      </p:sp>
      <p:sp>
        <p:nvSpPr>
          <p:cNvPr id="126" name="Rectangle 5"/>
          <p:cNvSpPr txBox="1"/>
          <p:nvPr/>
        </p:nvSpPr>
        <p:spPr>
          <a:xfrm>
            <a:off x="502919" y="1951672"/>
            <a:ext cx="8214361" cy="286232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000">
                <a:latin typeface="Arial"/>
                <a:ea typeface="Arial"/>
                <a:cs typeface="Arial"/>
                <a:sym typeface="Arial"/>
              </a:defRPr>
            </a:pPr>
            <a:r>
              <a:rPr dirty="0"/>
              <a:t>“If a company wishes to let a contract for a large software development project</a:t>
            </a:r>
            <a:r>
              <a:rPr dirty="0">
                <a:solidFill>
                  <a:srgbClr val="FF0000"/>
                </a:solidFill>
              </a:rPr>
              <a:t>, it must define its needs in a sufficiently abstract way that a solution</a:t>
            </a:r>
            <a:r>
              <a:rPr dirty="0"/>
              <a:t> is not pre-defined. </a:t>
            </a:r>
            <a:r>
              <a:rPr dirty="0">
                <a:solidFill>
                  <a:srgbClr val="FF0000"/>
                </a:solidFill>
              </a:rPr>
              <a:t>The requirements must be written so that </a:t>
            </a:r>
            <a:r>
              <a:rPr dirty="0"/>
              <a:t>several contractors can bid for the contract, offering, perhaps, </a:t>
            </a:r>
            <a:r>
              <a:rPr dirty="0">
                <a:solidFill>
                  <a:srgbClr val="FF0000"/>
                </a:solidFill>
              </a:rPr>
              <a:t>different ways of meeting the client organization’s needs</a:t>
            </a:r>
            <a:r>
              <a:rPr dirty="0"/>
              <a:t>. Once a contract has been awarded, </a:t>
            </a:r>
            <a:r>
              <a:rPr dirty="0">
                <a:solidFill>
                  <a:srgbClr val="FF0000"/>
                </a:solidFill>
              </a:rPr>
              <a:t>the contractor must write a system definition for the client in more detail so that the client understands and can validate what the software will do.</a:t>
            </a:r>
            <a:r>
              <a:rPr dirty="0"/>
              <a:t> Both of these documents may be called the requirements document for the system.”</a:t>
            </a:r>
          </a:p>
        </p:txBody>
      </p:sp>
      <p:sp>
        <p:nvSpPr>
          <p:cNvPr id="127" name="Slide Number Placeholder 6"/>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5</a:t>
            </a:fld>
            <a:endParaRPr/>
          </a:p>
        </p:txBody>
      </p:sp>
      <p:pic>
        <p:nvPicPr>
          <p:cNvPr id="128"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974081" y="505306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2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31" name="Rectangle 2"/>
          <p:cNvSpPr txBox="1">
            <a:spLocks noGrp="1"/>
          </p:cNvSpPr>
          <p:nvPr>
            <p:ph type="title"/>
          </p:nvPr>
        </p:nvSpPr>
        <p:spPr>
          <a:xfrm>
            <a:off x="533400" y="304800"/>
            <a:ext cx="8915400" cy="1104900"/>
          </a:xfrm>
          <a:prstGeom prst="rect">
            <a:avLst/>
          </a:prstGeom>
        </p:spPr>
        <p:txBody>
          <a:bodyPr lIns="44450" tIns="44450" rIns="44450" bIns="44450"/>
          <a:lstStyle/>
          <a:p>
            <a:r>
              <a:t>Types of requirement</a:t>
            </a:r>
          </a:p>
        </p:txBody>
      </p:sp>
      <p:sp>
        <p:nvSpPr>
          <p:cNvPr id="132" name="Rectangle 3"/>
          <p:cNvSpPr txBox="1">
            <a:spLocks noGrp="1"/>
          </p:cNvSpPr>
          <p:nvPr>
            <p:ph type="body" idx="1"/>
          </p:nvPr>
        </p:nvSpPr>
        <p:spPr>
          <a:xfrm>
            <a:off x="457200" y="1600200"/>
            <a:ext cx="8229600" cy="4525963"/>
          </a:xfrm>
          <a:prstGeom prst="rect">
            <a:avLst/>
          </a:prstGeom>
        </p:spPr>
        <p:txBody>
          <a:bodyPr lIns="44450" tIns="44450" rIns="44450" bIns="44450"/>
          <a:lstStyle/>
          <a:p>
            <a:r>
              <a:t>User requirements</a:t>
            </a:r>
          </a:p>
          <a:p>
            <a:pPr marL="742950" lvl="1" indent="-285750">
              <a:spcBef>
                <a:spcPts val="300"/>
              </a:spcBef>
              <a:defRPr sz="2000"/>
            </a:pPr>
            <a:r>
              <a:t>Statements </a:t>
            </a:r>
            <a:r>
              <a:rPr>
                <a:solidFill>
                  <a:srgbClr val="FF0000"/>
                </a:solidFill>
              </a:rPr>
              <a:t>in natural language plus diagrams </a:t>
            </a:r>
            <a:r>
              <a:t>of the services the system provides and its operational constraints. Written for customers.</a:t>
            </a:r>
          </a:p>
          <a:p>
            <a:r>
              <a:t>System requirements</a:t>
            </a:r>
          </a:p>
          <a:p>
            <a:pPr marL="742950" lvl="1" indent="-285750">
              <a:spcBef>
                <a:spcPts val="300"/>
              </a:spcBef>
              <a:defRPr sz="2000">
                <a:solidFill>
                  <a:srgbClr val="FF0000"/>
                </a:solidFill>
              </a:defRPr>
            </a:pPr>
            <a:r>
              <a:t>A structured document setting out detailed descriptions </a:t>
            </a:r>
            <a:r>
              <a:rPr>
                <a:solidFill>
                  <a:srgbClr val="46424D"/>
                </a:solidFill>
              </a:rPr>
              <a:t>of the system’s functions, services and operational constraints. Defines what should be implemented so may be part of a contract between client and contractor.</a:t>
            </a:r>
          </a:p>
        </p:txBody>
      </p:sp>
      <p:sp>
        <p:nvSpPr>
          <p:cNvPr id="133"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pic>
        <p:nvPicPr>
          <p:cNvPr id="134"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063987" fill="hold"/>
                                        <p:tgtEl>
                                          <p:spTgt spid="1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3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37" name="Title 1"/>
          <p:cNvSpPr txBox="1">
            <a:spLocks noGrp="1"/>
          </p:cNvSpPr>
          <p:nvPr>
            <p:ph type="title"/>
          </p:nvPr>
        </p:nvSpPr>
        <p:spPr>
          <a:xfrm>
            <a:off x="457199" y="274638"/>
            <a:ext cx="7293234" cy="1143001"/>
          </a:xfrm>
          <a:prstGeom prst="rect">
            <a:avLst/>
          </a:prstGeom>
        </p:spPr>
        <p:txBody>
          <a:bodyPr/>
          <a:lstStyle/>
          <a:p>
            <a:r>
              <a:t>User and system requirements </a:t>
            </a:r>
          </a:p>
        </p:txBody>
      </p:sp>
      <p:sp>
        <p:nvSpPr>
          <p:cNvPr id="139" name="Slide Number Placeholder 4"/>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pic>
        <p:nvPicPr>
          <p:cNvPr id="7" name="Picture 3" descr="4.1 UserSysReqs.eps"/>
          <p:cNvPicPr>
            <a:picLocks noChangeAspect="1"/>
          </p:cNvPicPr>
          <p:nvPr/>
        </p:nvPicPr>
        <p:blipFill>
          <a:blip r:embed="rId4"/>
          <a:stretch>
            <a:fillRect/>
          </a:stretch>
        </p:blipFill>
        <p:spPr>
          <a:xfrm>
            <a:off x="1143000" y="1626233"/>
            <a:ext cx="6553200" cy="4850767"/>
          </a:xfrm>
          <a:prstGeom prst="rect">
            <a:avLst/>
          </a:prstGeom>
        </p:spPr>
      </p:pic>
      <p:pic>
        <p:nvPicPr>
          <p:cNvPr id="140"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5292529" y="28575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4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Footer Placeholder 5"/>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43" name="Title 1"/>
          <p:cNvSpPr txBox="1">
            <a:spLocks noGrp="1"/>
          </p:cNvSpPr>
          <p:nvPr>
            <p:ph type="title"/>
          </p:nvPr>
        </p:nvSpPr>
        <p:spPr>
          <a:xfrm>
            <a:off x="457199" y="274638"/>
            <a:ext cx="7293234" cy="1143001"/>
          </a:xfrm>
          <a:prstGeom prst="rect">
            <a:avLst/>
          </a:prstGeom>
        </p:spPr>
        <p:txBody>
          <a:bodyPr/>
          <a:lstStyle/>
          <a:p>
            <a:r>
              <a:t>Readers of different types of requirements specification </a:t>
            </a:r>
          </a:p>
        </p:txBody>
      </p:sp>
      <p:pic>
        <p:nvPicPr>
          <p:cNvPr id="144" name="Picture 3" descr="Picture 3"/>
          <p:cNvPicPr>
            <a:picLocks noChangeAspect="1"/>
          </p:cNvPicPr>
          <p:nvPr/>
        </p:nvPicPr>
        <p:blipFill>
          <a:blip r:embed="rId4">
            <a:extLst/>
          </a:blip>
          <a:stretch>
            <a:fillRect/>
          </a:stretch>
        </p:blipFill>
        <p:spPr>
          <a:xfrm>
            <a:off x="1219200" y="2057400"/>
            <a:ext cx="6531233" cy="3651554"/>
          </a:xfrm>
          <a:prstGeom prst="rect">
            <a:avLst/>
          </a:prstGeom>
          <a:ln w="12700">
            <a:miter lim="400000"/>
          </a:ln>
        </p:spPr>
      </p:pic>
      <p:sp>
        <p:nvSpPr>
          <p:cNvPr id="145" name="Slide Number Placeholder 4"/>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pic>
        <p:nvPicPr>
          <p:cNvPr id="146" name="音频录音.m4a" descr="音频录音.m4a"/>
          <p:cNvPicPr>
            <a:picLocks/>
          </p:cNvPicPr>
          <p:nvPr>
            <a:audioFile r:link="rId2"/>
            <p:extLst>
              <p:ext uri="{DAA4B4D4-6D71-4841-9C94-3DE7FCFB9230}">
                <p14:media xmlns:p14="http://schemas.microsoft.com/office/powerpoint/2010/main" r:embed="rId1"/>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430656" fill="hold"/>
                                        <p:tgtEl>
                                          <p:spTgt spid="14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4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Footer Placeholder 4"/>
          <p:cNvSpPr txBox="1"/>
          <p:nvPr/>
        </p:nvSpPr>
        <p:spPr>
          <a:xfrm>
            <a:off x="3169920" y="6414760"/>
            <a:ext cx="2804161" cy="24830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sz="1200">
                <a:solidFill>
                  <a:srgbClr val="888888"/>
                </a:solidFill>
              </a:defRPr>
            </a:lvl1pPr>
          </a:lstStyle>
          <a:p>
            <a:r>
              <a:t>Chapter 4 Requirements engineering</a:t>
            </a:r>
          </a:p>
        </p:txBody>
      </p:sp>
      <p:sp>
        <p:nvSpPr>
          <p:cNvPr id="149" name="Rectangle 2"/>
          <p:cNvSpPr txBox="1">
            <a:spLocks noGrp="1"/>
          </p:cNvSpPr>
          <p:nvPr>
            <p:ph type="title"/>
          </p:nvPr>
        </p:nvSpPr>
        <p:spPr>
          <a:xfrm>
            <a:off x="381000" y="266700"/>
            <a:ext cx="8382000" cy="1104900"/>
          </a:xfrm>
          <a:prstGeom prst="rect">
            <a:avLst/>
          </a:prstGeom>
        </p:spPr>
        <p:txBody>
          <a:bodyPr/>
          <a:lstStyle/>
          <a:p>
            <a:r>
              <a:t>Functional and non-functional requirements</a:t>
            </a:r>
          </a:p>
        </p:txBody>
      </p:sp>
      <p:sp>
        <p:nvSpPr>
          <p:cNvPr id="150" name="Rectangle 3"/>
          <p:cNvSpPr txBox="1">
            <a:spLocks noGrp="1"/>
          </p:cNvSpPr>
          <p:nvPr>
            <p:ph type="body" idx="1"/>
          </p:nvPr>
        </p:nvSpPr>
        <p:spPr>
          <a:xfrm>
            <a:off x="457200" y="1798636"/>
            <a:ext cx="8229600" cy="4525964"/>
          </a:xfrm>
          <a:prstGeom prst="rect">
            <a:avLst/>
          </a:prstGeom>
        </p:spPr>
        <p:txBody>
          <a:bodyPr/>
          <a:lstStyle/>
          <a:p>
            <a:pPr>
              <a:lnSpc>
                <a:spcPct val="90000"/>
              </a:lnSpc>
            </a:pPr>
            <a:r>
              <a:rPr dirty="0">
                <a:solidFill>
                  <a:srgbClr val="FF0000"/>
                </a:solidFill>
              </a:rPr>
              <a:t>Functional requirements</a:t>
            </a:r>
          </a:p>
          <a:p>
            <a:pPr marL="742950" lvl="1" indent="-285750">
              <a:lnSpc>
                <a:spcPct val="90000"/>
              </a:lnSpc>
              <a:spcBef>
                <a:spcPts val="300"/>
              </a:spcBef>
              <a:defRPr sz="2000"/>
            </a:pPr>
            <a:r>
              <a:rPr dirty="0"/>
              <a:t>Statements of services the system should provide, how the system should react to particular inputs and how the system should behave in particular situations.</a:t>
            </a:r>
          </a:p>
          <a:p>
            <a:pPr marL="742950" lvl="1" indent="-285750">
              <a:lnSpc>
                <a:spcPct val="90000"/>
              </a:lnSpc>
              <a:spcBef>
                <a:spcPts val="300"/>
              </a:spcBef>
              <a:defRPr sz="2000"/>
            </a:pPr>
            <a:r>
              <a:rPr dirty="0"/>
              <a:t>May state what the system should not do.</a:t>
            </a:r>
          </a:p>
          <a:p>
            <a:pPr>
              <a:lnSpc>
                <a:spcPct val="90000"/>
              </a:lnSpc>
            </a:pPr>
            <a:r>
              <a:rPr dirty="0">
                <a:solidFill>
                  <a:srgbClr val="FF0000"/>
                </a:solidFill>
              </a:rPr>
              <a:t>Non-functional requirements</a:t>
            </a:r>
          </a:p>
          <a:p>
            <a:pPr marL="742950" lvl="1" indent="-285750">
              <a:lnSpc>
                <a:spcPct val="90000"/>
              </a:lnSpc>
              <a:spcBef>
                <a:spcPts val="300"/>
              </a:spcBef>
              <a:defRPr sz="2000"/>
            </a:pPr>
            <a:r>
              <a:rPr dirty="0"/>
              <a:t>Constraints on the services or functions offered by the system such as timing constraints, constraints on the development process, standards, etc.</a:t>
            </a:r>
          </a:p>
          <a:p>
            <a:pPr marL="742950" lvl="1" indent="-285750">
              <a:lnSpc>
                <a:spcPct val="90000"/>
              </a:lnSpc>
              <a:spcBef>
                <a:spcPts val="300"/>
              </a:spcBef>
              <a:defRPr sz="2000"/>
            </a:pPr>
            <a:r>
              <a:rPr dirty="0"/>
              <a:t>Often apply to the system as a whole rather than individual features or services.</a:t>
            </a:r>
          </a:p>
          <a:p>
            <a:pPr>
              <a:lnSpc>
                <a:spcPct val="90000"/>
              </a:lnSpc>
            </a:pPr>
            <a:r>
              <a:rPr dirty="0"/>
              <a:t>Domain requirements</a:t>
            </a:r>
          </a:p>
          <a:p>
            <a:pPr marL="742950" lvl="1" indent="-285750">
              <a:lnSpc>
                <a:spcPct val="90000"/>
              </a:lnSpc>
              <a:spcBef>
                <a:spcPts val="300"/>
              </a:spcBef>
              <a:defRPr sz="2000"/>
            </a:pPr>
            <a:r>
              <a:rPr dirty="0"/>
              <a:t>Constraints on the system from the domain of operation</a:t>
            </a:r>
          </a:p>
        </p:txBody>
      </p:sp>
      <p:sp>
        <p:nvSpPr>
          <p:cNvPr id="151" name="Slide Number Placeholder 3"/>
          <p:cNvSpPr txBox="1">
            <a:spLocks noGrp="1"/>
          </p:cNvSpPr>
          <p:nvPr>
            <p:ph type="sldNum" sz="quarter" idx="2"/>
          </p:nvPr>
        </p:nvSpPr>
        <p:spPr>
          <a:xfrm>
            <a:off x="8505418" y="6414760"/>
            <a:ext cx="181382" cy="248305"/>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pic>
        <p:nvPicPr>
          <p:cNvPr id="152" name="音频录音.m4a" descr="音频录音.m4a"/>
          <p:cNvPicPr>
            <a:picLocks/>
          </p:cNvPicPr>
          <p:nvPr>
            <a:audioFile r:link="rId2"/>
            <p:extLst>
              <p:ext uri="{DAA4B4D4-6D71-4841-9C94-3DE7FCFB9230}">
                <p14:media xmlns:p14="http://schemas.microsoft.com/office/powerpoint/2010/main" r:embed="rId1"/>
              </p:ext>
            </p:extLst>
          </p:nvPr>
        </p:nvPicPr>
        <p:blipFill>
          <a:blip r:embed="rId4">
            <a:extLst/>
          </a:blip>
          <a:stretch>
            <a:fillRect/>
          </a:stretch>
        </p:blipFill>
        <p:spPr>
          <a:xfrm>
            <a:off x="5143500" y="3343523"/>
            <a:ext cx="571500" cy="571500"/>
          </a:xfrm>
          <a:prstGeom prst="rect">
            <a:avLst/>
          </a:prstGeom>
          <a:ln w="12700">
            <a:miter lim="400000"/>
          </a:ln>
        </p:spPr>
      </p:pic>
    </p:spTree>
  </p:cSld>
  <p:clrMapOvr>
    <a:masterClrMapping/>
  </p:clrMapOvr>
  <p:transition xmlns:p14="http://schemas.microsoft.com/office/powerpoint/2010/main" spd="med"/>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5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cTn>
                <p:tgtEl>
                  <p:spTgt spid="152"/>
                </p:tgtEl>
              </p:cMediaNode>
            </p:audio>
          </p:childTnLst>
        </p:cTn>
      </p:par>
    </p:tnLst>
  </p:timing>
</p:sld>
</file>

<file path=ppt/theme/theme1.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Helvetica"/>
        <a:ea typeface="Helvetica"/>
        <a:cs typeface="Helvetica"/>
      </a:majorFont>
      <a:minorFont>
        <a:latin typeface="Calibri"/>
        <a:ea typeface="Calibri"/>
        <a:cs typeface="Calibri"/>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E9">
  <a:themeElements>
    <a:clrScheme name="SE9">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SE9">
      <a:majorFont>
        <a:latin typeface="Helvetica"/>
        <a:ea typeface="Helvetica"/>
        <a:cs typeface="Helvetica"/>
      </a:majorFont>
      <a:minorFont>
        <a:latin typeface="Calibri"/>
        <a:ea typeface="Calibri"/>
        <a:cs typeface="Calibri"/>
      </a:minorFont>
    </a:fontScheme>
    <a:fmtScheme name="S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TotalTime>
  <Words>2179</Words>
  <Application>Microsoft Macintosh PowerPoint</Application>
  <PresentationFormat>全屏显示(4:3)</PresentationFormat>
  <Paragraphs>260</Paragraphs>
  <Slides>37</Slides>
  <Notes>2</Notes>
  <HiddenSlides>0</HiddenSlides>
  <MMClips>37</MMClips>
  <ScaleCrop>false</ScaleCrop>
  <HeadingPairs>
    <vt:vector size="4" baseType="variant">
      <vt:variant>
        <vt:lpstr>主题</vt:lpstr>
      </vt:variant>
      <vt:variant>
        <vt:i4>1</vt:i4>
      </vt:variant>
      <vt:variant>
        <vt:lpstr>幻灯片标题</vt:lpstr>
      </vt:variant>
      <vt:variant>
        <vt:i4>37</vt:i4>
      </vt:variant>
    </vt:vector>
  </HeadingPairs>
  <TitlesOfParts>
    <vt:vector size="38" baseType="lpstr">
      <vt:lpstr>SE9</vt:lpstr>
      <vt:lpstr>Chapter 4 – Requirements Engineering</vt:lpstr>
      <vt:lpstr>Topics covered</vt:lpstr>
      <vt:lpstr>Requirements engineering</vt:lpstr>
      <vt:lpstr>What is a requirement?</vt:lpstr>
      <vt:lpstr>Requirements abstraction (Davis)</vt:lpstr>
      <vt:lpstr>Types of requirement</vt:lpstr>
      <vt:lpstr>User and system requirements </vt:lpstr>
      <vt:lpstr>Readers of different types of requirements specification </vt:lpstr>
      <vt:lpstr>Functional and non-functional requirements</vt:lpstr>
      <vt:lpstr>Functional requirements</vt:lpstr>
      <vt:lpstr>Functional requirements for the MHC-PMS</vt:lpstr>
      <vt:lpstr>Requirements imprecision</vt:lpstr>
      <vt:lpstr>Requirements completeness and consistency</vt:lpstr>
      <vt:lpstr>Non-functional requirements</vt:lpstr>
      <vt:lpstr>Types of nonfunctional requirement </vt:lpstr>
      <vt:lpstr>Non-functional requirements implementation</vt:lpstr>
      <vt:lpstr>Non-functional classifications</vt:lpstr>
      <vt:lpstr>Examples of nonfunctional requirements in the MHC-PMS </vt:lpstr>
      <vt:lpstr>Goals and requirements</vt:lpstr>
      <vt:lpstr>Usability requirements</vt:lpstr>
      <vt:lpstr>Metrics for specifying nonfunctional requirements</vt:lpstr>
      <vt:lpstr>Requirements engineering processes</vt:lpstr>
      <vt:lpstr>A spiral view of the requirements engineering process </vt:lpstr>
      <vt:lpstr>Requirements elicitation and analysis</vt:lpstr>
      <vt:lpstr>Problems of requirements analysis</vt:lpstr>
      <vt:lpstr>Requirements elicitation and analysis</vt:lpstr>
      <vt:lpstr>The requirements elicitation and analysis process </vt:lpstr>
      <vt:lpstr>Process activities</vt:lpstr>
      <vt:lpstr>Requirements discovery</vt:lpstr>
      <vt:lpstr>Stakeholders in the MHC-PMS</vt:lpstr>
      <vt:lpstr>Stakeholders in the MHC-PMS</vt:lpstr>
      <vt:lpstr>Interviewing</vt:lpstr>
      <vt:lpstr>Interviews in practice</vt:lpstr>
      <vt:lpstr>Ethnography</vt:lpstr>
      <vt:lpstr>Scope of ethnography</vt:lpstr>
      <vt:lpstr>Focused ethnography</vt:lpstr>
      <vt:lpstr>Ethnography and prototyping for requirements analysis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4 – Requirements Engineering</dc:title>
  <cp:lastModifiedBy>wujhleo wu</cp:lastModifiedBy>
  <cp:revision>3</cp:revision>
  <dcterms:modified xsi:type="dcterms:W3CDTF">2020-03-04T07:29:44Z</dcterms:modified>
</cp:coreProperties>
</file>